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742113" cy="9872663"/>
  <p:embeddedFontLst>
    <p:embeddedFont>
      <p:font typeface="Roboto" panose="02000000000000000000" pitchFamily="2" charset="0"/>
      <p:regular r:id="rId28"/>
      <p:bold r:id="rId29"/>
      <p:italic r:id="rId30"/>
      <p:boldItalic r:id="rId31"/>
    </p:embeddedFont>
    <p:embeddedFont>
      <p:font typeface="Roboto Black" panose="02000000000000000000" pitchFamily="2" charset="0"/>
      <p:bold r:id="rId32"/>
      <p:boldItalic r:id="rId33"/>
    </p:embeddedFont>
    <p:embeddedFont>
      <p:font typeface="Roboto Medium"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0bN6W942uSY9khMt83Oxw1Les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8D459B-C575-4099-8446-5F8F27E3CB90}">
  <a:tblStyle styleId="{DC8D459B-C575-4099-8446-5F8F27E3CB9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7.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1: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2: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3: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4: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5: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18: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9: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19: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20: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1: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21: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2: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22: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3: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23: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4: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24: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25: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7"/>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7"/>
          <p:cNvSpPr/>
          <p:nvPr/>
        </p:nvSpPr>
        <p:spPr>
          <a:xfrm flipH="1">
            <a:off x="8246400" y="4245875"/>
            <a:ext cx="897600" cy="897600"/>
          </a:xfrm>
          <a:prstGeom prst="round1Rect">
            <a:avLst>
              <a:gd name="adj" fmla="val 16667"/>
            </a:avLst>
          </a:prstGeom>
          <a:solidFill>
            <a:schemeClr val="lt1">
              <a:alpha val="6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7"/>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 name="Google Shape;13;p27"/>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
        <p:cNvGrpSpPr/>
        <p:nvPr/>
      </p:nvGrpSpPr>
      <p:grpSpPr>
        <a:xfrm>
          <a:off x="0" y="0"/>
          <a:ext cx="0" cy="0"/>
          <a:chOff x="0" y="0"/>
          <a:chExt cx="0" cy="0"/>
        </a:xfrm>
      </p:grpSpPr>
      <p:sp>
        <p:nvSpPr>
          <p:cNvPr id="52" name="Google Shape;52;p36"/>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6"/>
          <p:cNvSpPr txBox="1">
            <a:spLocks noGrp="1"/>
          </p:cNvSpPr>
          <p:nvPr>
            <p:ph type="title"/>
          </p:nvPr>
        </p:nvSpPr>
        <p:spPr>
          <a:xfrm>
            <a:off x="471900" y="901650"/>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55" name="Google Shape;55;p36"/>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6" name="Google Shape;56;p36"/>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7" name="Google Shape;57;p3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37"/>
          <p:cNvSpPr txBox="1"/>
          <p:nvPr/>
        </p:nvSpPr>
        <p:spPr>
          <a:xfrm rot="10800000" flipH="1">
            <a:off x="0" y="-50"/>
            <a:ext cx="9144000" cy="4335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7"/>
          <p:cNvSpPr/>
          <p:nvPr/>
        </p:nvSpPr>
        <p:spPr>
          <a:xfrm rot="10800000" flipH="1">
            <a:off x="0" y="4261150"/>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7"/>
          <p:cNvSpPr txBox="1">
            <a:spLocks noGrp="1"/>
          </p:cNvSpPr>
          <p:nvPr>
            <p:ph type="body" idx="1"/>
          </p:nvPr>
        </p:nvSpPr>
        <p:spPr>
          <a:xfrm>
            <a:off x="63475" y="4104050"/>
            <a:ext cx="8382000" cy="7740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62" name="Google Shape;62;p3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28"/>
          <p:cNvSpPr txBox="1">
            <a:spLocks noGrp="1"/>
          </p:cNvSpPr>
          <p:nvPr>
            <p:ph type="title"/>
          </p:nvPr>
        </p:nvSpPr>
        <p:spPr>
          <a:xfrm>
            <a:off x="471900" y="901650"/>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7" name="Google Shape;17;p28"/>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 name="Google Shape;18;p2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
        <p:cNvGrpSpPr/>
        <p:nvPr/>
      </p:nvGrpSpPr>
      <p:grpSpPr>
        <a:xfrm>
          <a:off x="0" y="0"/>
          <a:ext cx="0" cy="0"/>
          <a:chOff x="0" y="0"/>
          <a:chExt cx="0" cy="0"/>
        </a:xfrm>
      </p:grpSpPr>
      <p:sp>
        <p:nvSpPr>
          <p:cNvPr id="20" name="Google Shape;20;p29"/>
          <p:cNvSpPr/>
          <p:nvPr/>
        </p:nvSpPr>
        <p:spPr>
          <a:xfrm flipH="1">
            <a:off x="150" y="0"/>
            <a:ext cx="4161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9"/>
          <p:cNvSpPr/>
          <p:nvPr/>
        </p:nvSpPr>
        <p:spPr>
          <a:xfrm rot="5400000">
            <a:off x="1535400" y="25174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9"/>
          <p:cNvSpPr txBox="1">
            <a:spLocks noGrp="1"/>
          </p:cNvSpPr>
          <p:nvPr>
            <p:ph type="title"/>
          </p:nvPr>
        </p:nvSpPr>
        <p:spPr>
          <a:xfrm>
            <a:off x="265500" y="1391200"/>
            <a:ext cx="3680400" cy="1488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23" name="Google Shape;23;p29"/>
          <p:cNvSpPr txBox="1">
            <a:spLocks noGrp="1"/>
          </p:cNvSpPr>
          <p:nvPr>
            <p:ph type="subTitle" idx="1"/>
          </p:nvPr>
        </p:nvSpPr>
        <p:spPr>
          <a:xfrm>
            <a:off x="265500" y="3038750"/>
            <a:ext cx="36441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4" name="Google Shape;24;p29"/>
          <p:cNvSpPr txBox="1">
            <a:spLocks noGrp="1"/>
          </p:cNvSpPr>
          <p:nvPr>
            <p:ph type="body" idx="2"/>
          </p:nvPr>
        </p:nvSpPr>
        <p:spPr>
          <a:xfrm>
            <a:off x="4413900" y="1087675"/>
            <a:ext cx="4362600" cy="33315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25" name="Google Shape;25;p2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30"/>
          <p:cNvSpPr/>
          <p:nvPr/>
        </p:nvSpPr>
        <p:spPr>
          <a:xfrm rot="10800000" flipH="1">
            <a:off x="0" y="631500"/>
            <a:ext cx="9144000" cy="4512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0"/>
          <p:cNvSpPr/>
          <p:nvPr/>
        </p:nvSpPr>
        <p:spPr>
          <a:xfrm>
            <a:off x="0" y="552171"/>
            <a:ext cx="9144000" cy="1230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0"/>
          <p:cNvSpPr txBox="1">
            <a:spLocks noGrp="1"/>
          </p:cNvSpPr>
          <p:nvPr>
            <p:ph type="title"/>
          </p:nvPr>
        </p:nvSpPr>
        <p:spPr>
          <a:xfrm>
            <a:off x="158700" y="0"/>
            <a:ext cx="3939000" cy="500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0" name="Google Shape;30;p3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33" name="Google Shape;33;p3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
        <p:nvSpPr>
          <p:cNvPr id="36" name="Google Shape;36;p3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sp>
        <p:nvSpPr>
          <p:cNvPr id="38" name="Google Shape;38;p33"/>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3"/>
          <p:cNvSpPr txBox="1">
            <a:spLocks noGrp="1"/>
          </p:cNvSpPr>
          <p:nvPr>
            <p:ph type="title"/>
          </p:nvPr>
        </p:nvSpPr>
        <p:spPr>
          <a:xfrm>
            <a:off x="471900" y="901650"/>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1" name="Google Shape;41;p33"/>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3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34"/>
          <p:cNvSpPr txBox="1"/>
          <p:nvPr/>
        </p:nvSpPr>
        <p:spPr>
          <a:xfrm rot="10800000" flipH="1">
            <a:off x="3395800" y="541225"/>
            <a:ext cx="5748300" cy="4602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4"/>
          <p:cNvSpPr/>
          <p:nvPr/>
        </p:nvSpPr>
        <p:spPr>
          <a:xfrm rot="-5400000">
            <a:off x="1148950" y="2788050"/>
            <a:ext cx="46023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4"/>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7" name="Google Shape;47;p34"/>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48" name="Google Shape;48;p3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3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CE132B"/>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471900" y="901650"/>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Black"/>
              <a:buNone/>
              <a:defRPr sz="3200" b="0" i="0" u="none" strike="noStrike" cap="none">
                <a:solidFill>
                  <a:schemeClr val="lt1"/>
                </a:solidFill>
                <a:latin typeface="Roboto Black"/>
                <a:ea typeface="Roboto Black"/>
                <a:cs typeface="Roboto Black"/>
                <a:sym typeface="Roboto Black"/>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26"/>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2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3A6D"/>
        </a:solidFill>
        <a:effectLst/>
      </p:bgPr>
    </p:bg>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390525" y="913337"/>
            <a:ext cx="8222100" cy="9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s" sz="4000"/>
              <a:t>Plan de Transformación Digital </a:t>
            </a:r>
            <a:endParaRPr sz="4000"/>
          </a:p>
        </p:txBody>
      </p:sp>
      <p:sp>
        <p:nvSpPr>
          <p:cNvPr id="68" name="Google Shape;68;p1"/>
          <p:cNvSpPr txBox="1">
            <a:spLocks noGrp="1"/>
          </p:cNvSpPr>
          <p:nvPr>
            <p:ph type="subTitle" idx="1"/>
          </p:nvPr>
        </p:nvSpPr>
        <p:spPr>
          <a:xfrm>
            <a:off x="390525" y="1713863"/>
            <a:ext cx="8222100" cy="43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s" b="1"/>
              <a:t>NOMBRE DE LA EMPRESA: </a:t>
            </a:r>
            <a:endParaRPr b="1"/>
          </a:p>
          <a:p>
            <a:pPr marL="0" lvl="0" indent="0" algn="l" rtl="0">
              <a:lnSpc>
                <a:spcPct val="100000"/>
              </a:lnSpc>
              <a:spcBef>
                <a:spcPts val="0"/>
              </a:spcBef>
              <a:spcAft>
                <a:spcPts val="0"/>
              </a:spcAft>
              <a:buSzPts val="1800"/>
              <a:buNone/>
            </a:pPr>
            <a:endParaRPr b="1"/>
          </a:p>
        </p:txBody>
      </p:sp>
      <p:sp>
        <p:nvSpPr>
          <p:cNvPr id="69" name="Google Shape;69;p1"/>
          <p:cNvSpPr/>
          <p:nvPr/>
        </p:nvSpPr>
        <p:spPr>
          <a:xfrm>
            <a:off x="0" y="-10150"/>
            <a:ext cx="9144000" cy="896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 name="Google Shape;70;p1"/>
          <p:cNvPicPr preferRelativeResize="0"/>
          <p:nvPr/>
        </p:nvPicPr>
        <p:blipFill rotWithShape="1">
          <a:blip r:embed="rId3">
            <a:alphaModFix/>
          </a:blip>
          <a:srcRect b="51450"/>
          <a:stretch/>
        </p:blipFill>
        <p:spPr>
          <a:xfrm>
            <a:off x="0" y="3202100"/>
            <a:ext cx="9129902" cy="1941400"/>
          </a:xfrm>
          <a:prstGeom prst="rect">
            <a:avLst/>
          </a:prstGeom>
          <a:noFill/>
          <a:ln>
            <a:noFill/>
          </a:ln>
        </p:spPr>
      </p:pic>
      <p:sp>
        <p:nvSpPr>
          <p:cNvPr id="71" name="Google Shape;71;p1"/>
          <p:cNvSpPr txBox="1"/>
          <p:nvPr/>
        </p:nvSpPr>
        <p:spPr>
          <a:xfrm>
            <a:off x="188110" y="2197563"/>
            <a:ext cx="2377800" cy="3738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400"/>
              <a:buFont typeface="Arial"/>
              <a:buNone/>
            </a:pPr>
            <a:r>
              <a:rPr lang="es" sz="1400" b="0" i="0" u="none" strike="noStrike" cap="none">
                <a:solidFill>
                  <a:srgbClr val="FFD966"/>
                </a:solidFill>
                <a:latin typeface="Roboto Medium"/>
                <a:ea typeface="Roboto Medium"/>
                <a:cs typeface="Roboto Medium"/>
                <a:sym typeface="Roboto Medium"/>
              </a:rPr>
              <a:t>XXXX, XX de XX de 2023</a:t>
            </a:r>
            <a:endParaRPr sz="1400" b="0" i="0" u="none" strike="noStrike" cap="none">
              <a:solidFill>
                <a:srgbClr val="FFD966"/>
              </a:solidFill>
              <a:latin typeface="Roboto Medium"/>
              <a:ea typeface="Roboto Medium"/>
              <a:cs typeface="Roboto Medium"/>
              <a:sym typeface="Roboto Medium"/>
            </a:endParaRPr>
          </a:p>
        </p:txBody>
      </p:sp>
      <p:pic>
        <p:nvPicPr>
          <p:cNvPr id="3" name="Imagen 2">
            <a:extLst>
              <a:ext uri="{FF2B5EF4-FFF2-40B4-BE49-F238E27FC236}">
                <a16:creationId xmlns:a16="http://schemas.microsoft.com/office/drawing/2014/main" id="{2270A8A4-9986-AD35-3DF4-6BBE6DED9817}"/>
              </a:ext>
            </a:extLst>
          </p:cNvPr>
          <p:cNvPicPr>
            <a:picLocks noChangeAspect="1"/>
          </p:cNvPicPr>
          <p:nvPr/>
        </p:nvPicPr>
        <p:blipFill>
          <a:blip r:embed="rId4"/>
          <a:stretch>
            <a:fillRect/>
          </a:stretch>
        </p:blipFill>
        <p:spPr>
          <a:xfrm>
            <a:off x="0" y="0"/>
            <a:ext cx="9144000" cy="9186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4886"/>
        </a:solidFill>
        <a:effectLst/>
      </p:bgPr>
    </p:bg>
    <p:spTree>
      <p:nvGrpSpPr>
        <p:cNvPr id="1" name="Shape 179"/>
        <p:cNvGrpSpPr/>
        <p:nvPr/>
      </p:nvGrpSpPr>
      <p:grpSpPr>
        <a:xfrm>
          <a:off x="0" y="0"/>
          <a:ext cx="0" cy="0"/>
          <a:chOff x="0" y="0"/>
          <a:chExt cx="0" cy="0"/>
        </a:xfrm>
      </p:grpSpPr>
      <p:sp>
        <p:nvSpPr>
          <p:cNvPr id="180" name="Google Shape;180;p10"/>
          <p:cNvSpPr txBox="1">
            <a:spLocks noGrp="1"/>
          </p:cNvSpPr>
          <p:nvPr>
            <p:ph type="title"/>
          </p:nvPr>
        </p:nvSpPr>
        <p:spPr>
          <a:xfrm>
            <a:off x="136823" y="91470"/>
            <a:ext cx="6343489" cy="42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s" sz="1800"/>
              <a:t>Perfil de Cliente </a:t>
            </a:r>
            <a:r>
              <a:rPr lang="es" sz="1800" i="1"/>
              <a:t>- </a:t>
            </a:r>
            <a:r>
              <a:rPr lang="es" sz="1800"/>
              <a:t>Mapa de empatía (Guía)</a:t>
            </a:r>
            <a:endParaRPr sz="1800"/>
          </a:p>
        </p:txBody>
      </p:sp>
      <p:pic>
        <p:nvPicPr>
          <p:cNvPr id="181" name="Google Shape;181;p10"/>
          <p:cNvPicPr preferRelativeResize="0"/>
          <p:nvPr/>
        </p:nvPicPr>
        <p:blipFill rotWithShape="1">
          <a:blip r:embed="rId3">
            <a:alphaModFix/>
          </a:blip>
          <a:srcRect l="3381" t="8046" r="3195" b="5229"/>
          <a:stretch/>
        </p:blipFill>
        <p:spPr>
          <a:xfrm>
            <a:off x="620436" y="500663"/>
            <a:ext cx="7903127" cy="4585074"/>
          </a:xfrm>
          <a:prstGeom prst="rect">
            <a:avLst/>
          </a:prstGeom>
          <a:noFill/>
          <a:ln>
            <a:noFill/>
          </a:ln>
        </p:spPr>
      </p:pic>
      <p:sp>
        <p:nvSpPr>
          <p:cNvPr id="182" name="Google Shape;182;p10"/>
          <p:cNvSpPr txBox="1"/>
          <p:nvPr/>
        </p:nvSpPr>
        <p:spPr>
          <a:xfrm>
            <a:off x="774850" y="1815350"/>
            <a:ext cx="2022000" cy="195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D3A6D"/>
        </a:solidFill>
        <a:effectLst/>
      </p:bgPr>
    </p:bg>
    <p:spTree>
      <p:nvGrpSpPr>
        <p:cNvPr id="1" name="Shape 186"/>
        <p:cNvGrpSpPr/>
        <p:nvPr/>
      </p:nvGrpSpPr>
      <p:grpSpPr>
        <a:xfrm>
          <a:off x="0" y="0"/>
          <a:ext cx="0" cy="0"/>
          <a:chOff x="0" y="0"/>
          <a:chExt cx="0" cy="0"/>
        </a:xfrm>
      </p:grpSpPr>
      <p:pic>
        <p:nvPicPr>
          <p:cNvPr id="187" name="Google Shape;187;p11"/>
          <p:cNvPicPr preferRelativeResize="0"/>
          <p:nvPr/>
        </p:nvPicPr>
        <p:blipFill rotWithShape="1">
          <a:blip r:embed="rId3">
            <a:alphaModFix amt="8000"/>
          </a:blip>
          <a:srcRect/>
          <a:stretch/>
        </p:blipFill>
        <p:spPr>
          <a:xfrm>
            <a:off x="2652646" y="1154161"/>
            <a:ext cx="3718050" cy="3718050"/>
          </a:xfrm>
          <a:prstGeom prst="rect">
            <a:avLst/>
          </a:prstGeom>
          <a:noFill/>
          <a:ln>
            <a:noFill/>
          </a:ln>
        </p:spPr>
      </p:pic>
      <p:graphicFrame>
        <p:nvGraphicFramePr>
          <p:cNvPr id="188" name="Google Shape;188;p11"/>
          <p:cNvGraphicFramePr/>
          <p:nvPr/>
        </p:nvGraphicFramePr>
        <p:xfrm>
          <a:off x="41900" y="619654"/>
          <a:ext cx="3000000" cy="3000000"/>
        </p:xfrm>
        <a:graphic>
          <a:graphicData uri="http://schemas.openxmlformats.org/drawingml/2006/table">
            <a:tbl>
              <a:tblPr>
                <a:noFill/>
                <a:tableStyleId>{DC8D459B-C575-4099-8446-5F8F27E3CB90}</a:tableStyleId>
              </a:tblPr>
              <a:tblGrid>
                <a:gridCol w="2628925">
                  <a:extLst>
                    <a:ext uri="{9D8B030D-6E8A-4147-A177-3AD203B41FA5}">
                      <a16:colId xmlns:a16="http://schemas.microsoft.com/office/drawing/2014/main" val="20000"/>
                    </a:ext>
                  </a:extLst>
                </a:gridCol>
                <a:gridCol w="1859025">
                  <a:extLst>
                    <a:ext uri="{9D8B030D-6E8A-4147-A177-3AD203B41FA5}">
                      <a16:colId xmlns:a16="http://schemas.microsoft.com/office/drawing/2014/main" val="20001"/>
                    </a:ext>
                  </a:extLst>
                </a:gridCol>
                <a:gridCol w="1859025">
                  <a:extLst>
                    <a:ext uri="{9D8B030D-6E8A-4147-A177-3AD203B41FA5}">
                      <a16:colId xmlns:a16="http://schemas.microsoft.com/office/drawing/2014/main" val="20002"/>
                    </a:ext>
                  </a:extLst>
                </a:gridCol>
                <a:gridCol w="2713550">
                  <a:extLst>
                    <a:ext uri="{9D8B030D-6E8A-4147-A177-3AD203B41FA5}">
                      <a16:colId xmlns:a16="http://schemas.microsoft.com/office/drawing/2014/main" val="20003"/>
                    </a:ext>
                  </a:extLst>
                </a:gridCol>
              </a:tblGrid>
              <a:tr h="936400">
                <a:tc gridSpan="2">
                  <a:txBody>
                    <a:bodyPr/>
                    <a:lstStyle/>
                    <a:p>
                      <a:pPr marL="0" marR="0" lvl="0" indent="0" algn="ctr" rtl="0">
                        <a:lnSpc>
                          <a:spcPct val="100000"/>
                        </a:lnSpc>
                        <a:spcBef>
                          <a:spcPts val="0"/>
                        </a:spcBef>
                        <a:spcAft>
                          <a:spcPts val="0"/>
                        </a:spcAft>
                        <a:buClr>
                          <a:srgbClr val="000000"/>
                        </a:buClr>
                        <a:buSzPts val="900"/>
                        <a:buFont typeface="Arial"/>
                        <a:buNone/>
                      </a:pPr>
                      <a:r>
                        <a:rPr lang="es" sz="900" b="1" u="none" strike="noStrike" cap="none">
                          <a:solidFill>
                            <a:srgbClr val="FFFFFF"/>
                          </a:solidFill>
                          <a:highlight>
                            <a:srgbClr val="666666"/>
                          </a:highlight>
                        </a:rPr>
                        <a:t> 1 </a:t>
                      </a:r>
                      <a:r>
                        <a:rPr lang="es" sz="900" b="1" u="none" strike="noStrike" cap="none"/>
                        <a:t> ¿Con QUIÉN queremos empatizar?</a:t>
                      </a:r>
                      <a:endParaRPr sz="900" b="1" u="none" strike="noStrike" cap="none"/>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Roboto"/>
                        <a:ea typeface="Roboto"/>
                        <a:cs typeface="Roboto"/>
                        <a:sym typeface="Roboto"/>
                      </a:endParaRPr>
                    </a:p>
                    <a:p>
                      <a:pPr marL="0" marR="0" lvl="0" indent="0" algn="ctr"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a:t>
                      </a:r>
                      <a:endParaRPr sz="700" b="1" u="none" strike="noStrike" cap="none">
                        <a:latin typeface="Roboto"/>
                        <a:ea typeface="Roboto"/>
                        <a:cs typeface="Roboto"/>
                        <a:sym typeface="Robo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s-ES"/>
                    </a:p>
                  </a:txBody>
                  <a:tcPr/>
                </a:tc>
                <a:tc gridSpan="2">
                  <a:txBody>
                    <a:bodyPr/>
                    <a:lstStyle/>
                    <a:p>
                      <a:pPr marL="0" marR="0" lvl="0" indent="0" algn="ctr" rtl="0">
                        <a:lnSpc>
                          <a:spcPct val="100000"/>
                        </a:lnSpc>
                        <a:spcBef>
                          <a:spcPts val="0"/>
                        </a:spcBef>
                        <a:spcAft>
                          <a:spcPts val="0"/>
                        </a:spcAft>
                        <a:buClr>
                          <a:srgbClr val="000000"/>
                        </a:buClr>
                        <a:buSzPts val="900"/>
                        <a:buFont typeface="Arial"/>
                        <a:buNone/>
                      </a:pPr>
                      <a:r>
                        <a:rPr lang="es" sz="900" b="1" u="none" strike="noStrike" cap="none">
                          <a:solidFill>
                            <a:srgbClr val="FFFFFF"/>
                          </a:solidFill>
                          <a:highlight>
                            <a:srgbClr val="666666"/>
                          </a:highlight>
                        </a:rPr>
                        <a:t> 2 </a:t>
                      </a:r>
                      <a:r>
                        <a:rPr lang="es" sz="900" b="1" u="none" strike="noStrike" cap="none"/>
                        <a:t> ¿Qué necesitan HACER?</a:t>
                      </a:r>
                      <a:endParaRPr sz="900" b="1" u="none" strike="noStrike" cap="none"/>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Roboto"/>
                        <a:ea typeface="Roboto"/>
                        <a:cs typeface="Roboto"/>
                        <a:sym typeface="Roboto"/>
                      </a:endParaRPr>
                    </a:p>
                    <a:p>
                      <a:pPr marL="0" marR="0" lvl="0" indent="0" algn="ctr"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a:t>
                      </a:r>
                      <a:endParaRPr sz="9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s-ES"/>
                    </a:p>
                  </a:txBody>
                  <a:tcPr/>
                </a:tc>
                <a:extLst>
                  <a:ext uri="{0D108BD9-81ED-4DB2-BD59-A6C34878D82A}">
                    <a16:rowId xmlns:a16="http://schemas.microsoft.com/office/drawing/2014/main" val="10000"/>
                  </a:ext>
                </a:extLst>
              </a:tr>
              <a:tr h="309325">
                <a:tc rowSpan="5">
                  <a:txBody>
                    <a:bodyPr/>
                    <a:lstStyle/>
                    <a:p>
                      <a:pPr marL="0" marR="0" lvl="0" indent="0" algn="ctr" rtl="0">
                        <a:lnSpc>
                          <a:spcPct val="100000"/>
                        </a:lnSpc>
                        <a:spcBef>
                          <a:spcPts val="0"/>
                        </a:spcBef>
                        <a:spcAft>
                          <a:spcPts val="0"/>
                        </a:spcAft>
                        <a:buClr>
                          <a:srgbClr val="000000"/>
                        </a:buClr>
                        <a:buSzPts val="900"/>
                        <a:buFont typeface="Arial"/>
                        <a:buNone/>
                      </a:pPr>
                      <a:r>
                        <a:rPr lang="es" sz="900" b="1" u="none" strike="noStrike" cap="none">
                          <a:solidFill>
                            <a:srgbClr val="FFFFFF"/>
                          </a:solidFill>
                          <a:highlight>
                            <a:srgbClr val="666666"/>
                          </a:highlight>
                        </a:rPr>
                        <a:t> 6 </a:t>
                      </a:r>
                      <a:r>
                        <a:rPr lang="es" sz="900" b="1" u="none" strike="noStrike" cap="none"/>
                        <a:t> ¿Qué ESCUCHAN?</a:t>
                      </a:r>
                      <a:endParaRPr sz="900" b="1" u="none" strike="noStrike" cap="none"/>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Roboto"/>
                        <a:ea typeface="Roboto"/>
                        <a:cs typeface="Roboto"/>
                        <a:sym typeface="Roboto"/>
                      </a:endParaRPr>
                    </a:p>
                    <a:p>
                      <a:pPr marL="0" marR="0" lvl="0" indent="0" algn="ctr" rtl="0">
                        <a:lnSpc>
                          <a:spcPct val="100000"/>
                        </a:lnSpc>
                        <a:spcBef>
                          <a:spcPts val="0"/>
                        </a:spcBef>
                        <a:spcAft>
                          <a:spcPts val="0"/>
                        </a:spcAft>
                        <a:buClr>
                          <a:srgbClr val="000000"/>
                        </a:buClr>
                        <a:buSzPts val="3000"/>
                        <a:buFont typeface="Arial"/>
                        <a:buNone/>
                      </a:pPr>
                      <a:r>
                        <a:rPr lang="es" sz="3000" u="none" strike="noStrike" cap="none">
                          <a:latin typeface="Roboto"/>
                          <a:ea typeface="Roboto"/>
                          <a:cs typeface="Roboto"/>
                          <a:sym typeface="Roboto"/>
                        </a:rPr>
                        <a:t>&lt;rellena este bloque&gt;</a:t>
                      </a:r>
                      <a:endParaRPr sz="3000" b="1" u="none" strike="noStrike" cap="none"/>
                    </a:p>
                  </a:txBody>
                  <a:tcPr marL="90000" marR="90000" marT="90000" marB="900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900"/>
                        <a:buFont typeface="Arial"/>
                        <a:buNone/>
                      </a:pPr>
                      <a:r>
                        <a:rPr lang="es" sz="900" b="1" u="none" strike="noStrike" cap="none">
                          <a:solidFill>
                            <a:srgbClr val="FFFFFF"/>
                          </a:solidFill>
                          <a:highlight>
                            <a:srgbClr val="666666"/>
                          </a:highlight>
                        </a:rPr>
                        <a:t> 7 </a:t>
                      </a:r>
                      <a:r>
                        <a:rPr lang="es" sz="900" b="1" u="none" strike="noStrike" cap="none"/>
                        <a:t> ¿Qué PIENSAN y SIENTEN?</a:t>
                      </a:r>
                      <a:endParaRPr sz="1400" u="none" strike="noStrike" cap="none"/>
                    </a:p>
                  </a:txBody>
                  <a:tcPr marL="0" marR="0" marT="90000" marB="900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s-ES"/>
                    </a:p>
                  </a:txBody>
                  <a:tcPr/>
                </a:tc>
                <a:tc rowSpan="3">
                  <a:txBody>
                    <a:bodyPr/>
                    <a:lstStyle/>
                    <a:p>
                      <a:pPr marL="0" marR="0" lvl="0" indent="0" algn="ctr" rtl="0">
                        <a:lnSpc>
                          <a:spcPct val="100000"/>
                        </a:lnSpc>
                        <a:spcBef>
                          <a:spcPts val="0"/>
                        </a:spcBef>
                        <a:spcAft>
                          <a:spcPts val="0"/>
                        </a:spcAft>
                        <a:buClr>
                          <a:srgbClr val="000000"/>
                        </a:buClr>
                        <a:buSzPts val="900"/>
                        <a:buFont typeface="Arial"/>
                        <a:buNone/>
                      </a:pPr>
                      <a:r>
                        <a:rPr lang="es" sz="900" b="1" u="none" strike="noStrike" cap="none">
                          <a:solidFill>
                            <a:srgbClr val="FFFFFF"/>
                          </a:solidFill>
                          <a:highlight>
                            <a:srgbClr val="666666"/>
                          </a:highlight>
                        </a:rPr>
                        <a:t> 3 </a:t>
                      </a:r>
                      <a:r>
                        <a:rPr lang="es" sz="900" b="1" u="none" strike="noStrike" cap="none"/>
                        <a:t> ¿Qué VEN?</a:t>
                      </a:r>
                      <a:endParaRPr sz="900" b="1" u="none" strike="noStrike" cap="none"/>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Roboto"/>
                        <a:ea typeface="Roboto"/>
                        <a:cs typeface="Roboto"/>
                        <a:sym typeface="Roboto"/>
                      </a:endParaRPr>
                    </a:p>
                    <a:p>
                      <a:pPr marL="0" marR="0" lvl="0" indent="0" algn="ctr"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a:t>
                      </a:r>
                      <a:endParaRPr sz="900" b="1" u="none" strike="noStrike" cap="none"/>
                    </a:p>
                  </a:txBody>
                  <a:tcPr marL="90000" marR="90000" marT="90000" marB="900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28850">
                <a:tc vMerge="1">
                  <a:txBody>
                    <a:bodyPr/>
                    <a:lstStyle/>
                    <a:p>
                      <a:endParaRPr lang="es-ES"/>
                    </a:p>
                  </a:txBody>
                  <a:tcPr/>
                </a:tc>
                <a:tc rowSpan="3">
                  <a:txBody>
                    <a:bodyPr/>
                    <a:lstStyle/>
                    <a:p>
                      <a:pPr marL="0" marR="0" lvl="0" indent="0" algn="ctr" rtl="0">
                        <a:lnSpc>
                          <a:spcPct val="100000"/>
                        </a:lnSpc>
                        <a:spcBef>
                          <a:spcPts val="0"/>
                        </a:spcBef>
                        <a:spcAft>
                          <a:spcPts val="0"/>
                        </a:spcAft>
                        <a:buClr>
                          <a:srgbClr val="000000"/>
                        </a:buClr>
                        <a:buSzPts val="800"/>
                        <a:buFont typeface="Arial"/>
                        <a:buNone/>
                      </a:pPr>
                      <a:r>
                        <a:rPr lang="es" sz="800" b="1" u="none" strike="noStrike" cap="none"/>
                        <a:t>Esfuerzos</a:t>
                      </a:r>
                      <a:endParaRPr sz="800" b="1" u="none" strike="noStrike" cap="none"/>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Roboto"/>
                        <a:ea typeface="Roboto"/>
                        <a:cs typeface="Roboto"/>
                        <a:sym typeface="Roboto"/>
                      </a:endParaRPr>
                    </a:p>
                    <a:p>
                      <a:pPr marL="0" marR="0" lvl="0" indent="0" algn="ctr"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a:t>
                      </a:r>
                      <a:endParaRPr sz="800" b="1" u="none" strike="noStrike" cap="none"/>
                    </a:p>
                  </a:txBody>
                  <a:tcPr marL="91425" marR="91425" marT="0" marB="91425">
                    <a:lnL w="9525" cap="flat" cmpd="sng">
                      <a:solidFill>
                        <a:srgbClr val="000000"/>
                      </a:solidFill>
                      <a:prstDash val="solid"/>
                      <a:round/>
                      <a:headEnd type="none" w="sm" len="sm"/>
                      <a:tailEnd type="none" w="sm" len="sm"/>
                    </a:lnL>
                    <a:lnR w="9525"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dot"/>
                      <a:round/>
                      <a:headEnd type="none" w="sm" len="sm"/>
                      <a:tailEnd type="none" w="sm" len="sm"/>
                    </a:lnB>
                  </a:tcPr>
                </a:tc>
                <a:tc rowSpan="3">
                  <a:txBody>
                    <a:bodyPr/>
                    <a:lstStyle/>
                    <a:p>
                      <a:pPr marL="0" marR="0" lvl="0" indent="0" algn="ctr" rtl="0">
                        <a:lnSpc>
                          <a:spcPct val="100000"/>
                        </a:lnSpc>
                        <a:spcBef>
                          <a:spcPts val="0"/>
                        </a:spcBef>
                        <a:spcAft>
                          <a:spcPts val="0"/>
                        </a:spcAft>
                        <a:buClr>
                          <a:srgbClr val="000000"/>
                        </a:buClr>
                        <a:buSzPts val="800"/>
                        <a:buFont typeface="Arial"/>
                        <a:buNone/>
                      </a:pPr>
                      <a:r>
                        <a:rPr lang="es" sz="800" b="1" u="none" strike="noStrike" cap="none"/>
                        <a:t>Resultados</a:t>
                      </a:r>
                      <a:endParaRPr sz="800" b="1" u="none" strike="noStrike" cap="none"/>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Roboto"/>
                        <a:ea typeface="Roboto"/>
                        <a:cs typeface="Roboto"/>
                        <a:sym typeface="Roboto"/>
                      </a:endParaRPr>
                    </a:p>
                    <a:p>
                      <a:pPr marL="0" marR="0" lvl="0" indent="0" algn="ctr"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a:t>
                      </a:r>
                      <a:endParaRPr sz="800" b="1" u="none" strike="noStrike" cap="none"/>
                    </a:p>
                  </a:txBody>
                  <a:tcPr marL="91425" marR="91425" marT="0" marB="91425">
                    <a:lnL w="9525" cap="flat" cmpd="sng">
                      <a:solidFill>
                        <a:srgbClr val="000000"/>
                      </a:solidFill>
                      <a:prstDash val="dot"/>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dot"/>
                      <a:round/>
                      <a:headEnd type="none" w="sm" len="sm"/>
                      <a:tailEnd type="none" w="sm" len="sm"/>
                    </a:lnB>
                  </a:tcPr>
                </a:tc>
                <a:tc vMerge="1">
                  <a:txBody>
                    <a:bodyPr/>
                    <a:lstStyle/>
                    <a:p>
                      <a:endParaRPr lang="es-ES"/>
                    </a:p>
                  </a:txBody>
                  <a:tcPr/>
                </a:tc>
                <a:extLst>
                  <a:ext uri="{0D108BD9-81ED-4DB2-BD59-A6C34878D82A}">
                    <a16:rowId xmlns:a16="http://schemas.microsoft.com/office/drawing/2014/main" val="10002"/>
                  </a:ext>
                </a:extLst>
              </a:tr>
              <a:tr h="43817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3"/>
                  </a:ext>
                </a:extLst>
              </a:tr>
              <a:tr h="533800">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marL="0" marR="0" lvl="0" indent="0" algn="ctr" rtl="0">
                        <a:lnSpc>
                          <a:spcPct val="100000"/>
                        </a:lnSpc>
                        <a:spcBef>
                          <a:spcPts val="0"/>
                        </a:spcBef>
                        <a:spcAft>
                          <a:spcPts val="0"/>
                        </a:spcAft>
                        <a:buClr>
                          <a:srgbClr val="000000"/>
                        </a:buClr>
                        <a:buSzPts val="900"/>
                        <a:buFont typeface="Arial"/>
                        <a:buNone/>
                      </a:pPr>
                      <a:r>
                        <a:rPr lang="es" sz="900" b="1" u="none" strike="noStrike" cap="none">
                          <a:solidFill>
                            <a:srgbClr val="FFFFFF"/>
                          </a:solidFill>
                          <a:highlight>
                            <a:srgbClr val="666666"/>
                          </a:highlight>
                        </a:rPr>
                        <a:t> 4 </a:t>
                      </a:r>
                      <a:r>
                        <a:rPr lang="es" sz="900" b="1" u="none" strike="noStrike" cap="none"/>
                        <a:t> ¿Qué DICEN?</a:t>
                      </a:r>
                      <a:endParaRPr sz="900" b="1" u="none" strike="noStrike" cap="none"/>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Roboto"/>
                        <a:ea typeface="Roboto"/>
                        <a:cs typeface="Roboto"/>
                        <a:sym typeface="Roboto"/>
                      </a:endParaRPr>
                    </a:p>
                    <a:p>
                      <a:pPr marL="0" marR="0" lvl="0" indent="0" algn="ctr"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a:t>
                      </a:r>
                      <a:endParaRPr sz="9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22600">
                <a:tc vMerge="1">
                  <a:txBody>
                    <a:bodyPr/>
                    <a:lstStyle/>
                    <a:p>
                      <a:endParaRPr lang="es-ES"/>
                    </a:p>
                  </a:txBody>
                  <a:tcPr/>
                </a:tc>
                <a:tc gridSpan="2">
                  <a:txBody>
                    <a:bodyPr/>
                    <a:lstStyle/>
                    <a:p>
                      <a:pPr marL="0" marR="0" lvl="0" indent="0" algn="ctr" rtl="0">
                        <a:lnSpc>
                          <a:spcPct val="100000"/>
                        </a:lnSpc>
                        <a:spcBef>
                          <a:spcPts val="0"/>
                        </a:spcBef>
                        <a:spcAft>
                          <a:spcPts val="0"/>
                        </a:spcAft>
                        <a:buClr>
                          <a:srgbClr val="000000"/>
                        </a:buClr>
                        <a:buSzPts val="800"/>
                        <a:buFont typeface="Arial"/>
                        <a:buNone/>
                      </a:pPr>
                      <a:r>
                        <a:rPr lang="es" sz="800" b="1" u="none" strike="noStrike" cap="none"/>
                        <a:t>Otros pensamientos y sentimientos</a:t>
                      </a:r>
                      <a:endParaRPr sz="800" b="1" u="none" strike="noStrike" cap="none"/>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Roboto"/>
                        <a:ea typeface="Roboto"/>
                        <a:cs typeface="Roboto"/>
                        <a:sym typeface="Roboto"/>
                      </a:endParaRPr>
                    </a:p>
                    <a:p>
                      <a:pPr marL="0" marR="0" lvl="0" indent="0" algn="ctr"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a:t>
                      </a:r>
                      <a:endParaRPr sz="800" b="1" u="none" strike="noStrike" cap="none"/>
                    </a:p>
                  </a:txBody>
                  <a:tcPr marL="91425" marR="91425" marT="54000"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ot"/>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s-ES"/>
                    </a:p>
                  </a:txBody>
                  <a:tcPr/>
                </a:tc>
                <a:tc vMerge="1">
                  <a:txBody>
                    <a:bodyPr/>
                    <a:lstStyle/>
                    <a:p>
                      <a:endParaRPr lang="es-ES"/>
                    </a:p>
                  </a:txBody>
                  <a:tcPr/>
                </a:tc>
                <a:extLst>
                  <a:ext uri="{0D108BD9-81ED-4DB2-BD59-A6C34878D82A}">
                    <a16:rowId xmlns:a16="http://schemas.microsoft.com/office/drawing/2014/main" val="10005"/>
                  </a:ext>
                </a:extLst>
              </a:tr>
              <a:tr h="798025">
                <a:tc gridSpan="4">
                  <a:txBody>
                    <a:bodyPr/>
                    <a:lstStyle/>
                    <a:p>
                      <a:pPr marL="0" marR="0" lvl="0" indent="0" algn="ctr" rtl="0">
                        <a:lnSpc>
                          <a:spcPct val="100000"/>
                        </a:lnSpc>
                        <a:spcBef>
                          <a:spcPts val="0"/>
                        </a:spcBef>
                        <a:spcAft>
                          <a:spcPts val="0"/>
                        </a:spcAft>
                        <a:buClr>
                          <a:srgbClr val="000000"/>
                        </a:buClr>
                        <a:buSzPts val="900"/>
                        <a:buFont typeface="Arial"/>
                        <a:buNone/>
                      </a:pPr>
                      <a:r>
                        <a:rPr lang="es" sz="900" b="1" u="none" strike="noStrike" cap="none">
                          <a:solidFill>
                            <a:srgbClr val="FFFFFF"/>
                          </a:solidFill>
                          <a:highlight>
                            <a:srgbClr val="666666"/>
                          </a:highlight>
                        </a:rPr>
                        <a:t> 5 </a:t>
                      </a:r>
                      <a:r>
                        <a:rPr lang="es" sz="900" b="1" u="none" strike="noStrike" cap="none"/>
                        <a:t> ¿Qué HACEN?</a:t>
                      </a:r>
                      <a:endParaRPr sz="900" b="1" u="none" strike="noStrike" cap="none"/>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Roboto"/>
                        <a:ea typeface="Roboto"/>
                        <a:cs typeface="Roboto"/>
                        <a:sym typeface="Roboto"/>
                      </a:endParaRPr>
                    </a:p>
                    <a:p>
                      <a:pPr marL="0" marR="0" lvl="0" indent="0" algn="ctr"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a:t>
                      </a: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6"/>
                  </a:ext>
                </a:extLst>
              </a:tr>
            </a:tbl>
          </a:graphicData>
        </a:graphic>
      </p:graphicFrame>
      <p:sp>
        <p:nvSpPr>
          <p:cNvPr id="189" name="Google Shape;189;p11"/>
          <p:cNvSpPr txBox="1">
            <a:spLocks noGrp="1"/>
          </p:cNvSpPr>
          <p:nvPr>
            <p:ph type="title"/>
          </p:nvPr>
        </p:nvSpPr>
        <p:spPr>
          <a:xfrm>
            <a:off x="158699" y="0"/>
            <a:ext cx="4787011" cy="500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s" sz="1800"/>
              <a:t>Perfil de Cliente </a:t>
            </a:r>
            <a:r>
              <a:rPr lang="es" sz="1800" i="1"/>
              <a:t>- </a:t>
            </a:r>
            <a:r>
              <a:rPr lang="es" sz="1800"/>
              <a:t>Mapa de empatía</a:t>
            </a:r>
            <a:endParaRPr/>
          </a:p>
        </p:txBody>
      </p:sp>
      <p:sp>
        <p:nvSpPr>
          <p:cNvPr id="190" name="Google Shape;190;p11"/>
          <p:cNvSpPr/>
          <p:nvPr/>
        </p:nvSpPr>
        <p:spPr>
          <a:xfrm>
            <a:off x="4041960" y="669692"/>
            <a:ext cx="969600" cy="200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 sz="1000" b="1" i="0" u="none" strike="noStrike" cap="none">
                <a:solidFill>
                  <a:srgbClr val="000000"/>
                </a:solidFill>
                <a:latin typeface="Arial"/>
                <a:ea typeface="Arial"/>
                <a:cs typeface="Arial"/>
                <a:sym typeface="Arial"/>
              </a:rPr>
              <a:t>OBJETIVO</a:t>
            </a:r>
            <a:endParaRPr sz="1000" b="1"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4886"/>
        </a:solidFill>
        <a:effectLst/>
      </p:bgPr>
    </p:bg>
    <p:spTree>
      <p:nvGrpSpPr>
        <p:cNvPr id="1" name="Shape 194"/>
        <p:cNvGrpSpPr/>
        <p:nvPr/>
      </p:nvGrpSpPr>
      <p:grpSpPr>
        <a:xfrm>
          <a:off x="0" y="0"/>
          <a:ext cx="0" cy="0"/>
          <a:chOff x="0" y="0"/>
          <a:chExt cx="0" cy="0"/>
        </a:xfrm>
      </p:grpSpPr>
      <p:grpSp>
        <p:nvGrpSpPr>
          <p:cNvPr id="195" name="Google Shape;195;p12"/>
          <p:cNvGrpSpPr/>
          <p:nvPr/>
        </p:nvGrpSpPr>
        <p:grpSpPr>
          <a:xfrm>
            <a:off x="182879" y="365761"/>
            <a:ext cx="8810046" cy="4753886"/>
            <a:chOff x="0" y="0"/>
            <a:chExt cx="9144001" cy="5143500"/>
          </a:xfrm>
        </p:grpSpPr>
        <p:pic>
          <p:nvPicPr>
            <p:cNvPr id="196" name="Google Shape;196;p12"/>
            <p:cNvPicPr preferRelativeResize="0"/>
            <p:nvPr/>
          </p:nvPicPr>
          <p:blipFill rotWithShape="1">
            <a:blip r:embed="rId3">
              <a:alphaModFix/>
            </a:blip>
            <a:srcRect/>
            <a:stretch/>
          </p:blipFill>
          <p:spPr>
            <a:xfrm>
              <a:off x="0" y="0"/>
              <a:ext cx="9144001" cy="5143500"/>
            </a:xfrm>
            <a:prstGeom prst="rect">
              <a:avLst/>
            </a:prstGeom>
            <a:noFill/>
            <a:ln>
              <a:noFill/>
            </a:ln>
          </p:spPr>
        </p:pic>
        <p:pic>
          <p:nvPicPr>
            <p:cNvPr id="197" name="Google Shape;197;p12"/>
            <p:cNvPicPr preferRelativeResize="0"/>
            <p:nvPr/>
          </p:nvPicPr>
          <p:blipFill rotWithShape="1">
            <a:blip r:embed="rId4">
              <a:alphaModFix/>
            </a:blip>
            <a:srcRect/>
            <a:stretch/>
          </p:blipFill>
          <p:spPr>
            <a:xfrm>
              <a:off x="165299" y="701650"/>
              <a:ext cx="1481425" cy="1393850"/>
            </a:xfrm>
            <a:prstGeom prst="rect">
              <a:avLst/>
            </a:prstGeom>
            <a:noFill/>
            <a:ln>
              <a:noFill/>
            </a:ln>
          </p:spPr>
        </p:pic>
        <p:pic>
          <p:nvPicPr>
            <p:cNvPr id="198" name="Google Shape;198;p12"/>
            <p:cNvPicPr preferRelativeResize="0"/>
            <p:nvPr/>
          </p:nvPicPr>
          <p:blipFill rotWithShape="1">
            <a:blip r:embed="rId5">
              <a:alphaModFix/>
            </a:blip>
            <a:srcRect/>
            <a:stretch/>
          </p:blipFill>
          <p:spPr>
            <a:xfrm>
              <a:off x="1807125" y="612428"/>
              <a:ext cx="1610925" cy="1213550"/>
            </a:xfrm>
            <a:prstGeom prst="rect">
              <a:avLst/>
            </a:prstGeom>
            <a:noFill/>
            <a:ln>
              <a:noFill/>
            </a:ln>
          </p:spPr>
        </p:pic>
        <p:pic>
          <p:nvPicPr>
            <p:cNvPr id="199" name="Google Shape;199;p12"/>
            <p:cNvPicPr preferRelativeResize="0"/>
            <p:nvPr/>
          </p:nvPicPr>
          <p:blipFill rotWithShape="1">
            <a:blip r:embed="rId6">
              <a:alphaModFix/>
            </a:blip>
            <a:srcRect/>
            <a:stretch/>
          </p:blipFill>
          <p:spPr>
            <a:xfrm>
              <a:off x="1816303" y="2323839"/>
              <a:ext cx="1561900" cy="1289325"/>
            </a:xfrm>
            <a:prstGeom prst="rect">
              <a:avLst/>
            </a:prstGeom>
            <a:noFill/>
            <a:ln>
              <a:noFill/>
            </a:ln>
          </p:spPr>
        </p:pic>
        <p:pic>
          <p:nvPicPr>
            <p:cNvPr id="200" name="Google Shape;200;p12"/>
            <p:cNvPicPr preferRelativeResize="0"/>
            <p:nvPr/>
          </p:nvPicPr>
          <p:blipFill rotWithShape="1">
            <a:blip r:embed="rId7">
              <a:alphaModFix/>
            </a:blip>
            <a:srcRect/>
            <a:stretch/>
          </p:blipFill>
          <p:spPr>
            <a:xfrm>
              <a:off x="3774876" y="774700"/>
              <a:ext cx="1610925" cy="2389868"/>
            </a:xfrm>
            <a:prstGeom prst="rect">
              <a:avLst/>
            </a:prstGeom>
            <a:noFill/>
            <a:ln>
              <a:noFill/>
            </a:ln>
          </p:spPr>
        </p:pic>
        <p:pic>
          <p:nvPicPr>
            <p:cNvPr id="201" name="Google Shape;201;p12"/>
            <p:cNvPicPr preferRelativeResize="0"/>
            <p:nvPr/>
          </p:nvPicPr>
          <p:blipFill rotWithShape="1">
            <a:blip r:embed="rId8">
              <a:alphaModFix/>
            </a:blip>
            <a:srcRect/>
            <a:stretch/>
          </p:blipFill>
          <p:spPr>
            <a:xfrm>
              <a:off x="5522750" y="732375"/>
              <a:ext cx="1652750" cy="1044225"/>
            </a:xfrm>
            <a:prstGeom prst="rect">
              <a:avLst/>
            </a:prstGeom>
            <a:noFill/>
            <a:ln>
              <a:noFill/>
            </a:ln>
          </p:spPr>
        </p:pic>
        <p:pic>
          <p:nvPicPr>
            <p:cNvPr id="202" name="Google Shape;202;p12"/>
            <p:cNvPicPr preferRelativeResize="0"/>
            <p:nvPr/>
          </p:nvPicPr>
          <p:blipFill rotWithShape="1">
            <a:blip r:embed="rId9">
              <a:alphaModFix/>
            </a:blip>
            <a:srcRect/>
            <a:stretch/>
          </p:blipFill>
          <p:spPr>
            <a:xfrm>
              <a:off x="7281151" y="853626"/>
              <a:ext cx="1743750" cy="832650"/>
            </a:xfrm>
            <a:prstGeom prst="rect">
              <a:avLst/>
            </a:prstGeom>
            <a:noFill/>
            <a:ln>
              <a:noFill/>
            </a:ln>
          </p:spPr>
        </p:pic>
        <p:pic>
          <p:nvPicPr>
            <p:cNvPr id="203" name="Google Shape;203;p12"/>
            <p:cNvPicPr preferRelativeResize="0"/>
            <p:nvPr/>
          </p:nvPicPr>
          <p:blipFill rotWithShape="1">
            <a:blip r:embed="rId10">
              <a:alphaModFix/>
            </a:blip>
            <a:srcRect t="11149"/>
            <a:stretch/>
          </p:blipFill>
          <p:spPr>
            <a:xfrm>
              <a:off x="165072" y="4009836"/>
              <a:ext cx="4315200" cy="954250"/>
            </a:xfrm>
            <a:prstGeom prst="rect">
              <a:avLst/>
            </a:prstGeom>
            <a:noFill/>
            <a:ln>
              <a:noFill/>
            </a:ln>
          </p:spPr>
        </p:pic>
        <p:pic>
          <p:nvPicPr>
            <p:cNvPr id="204" name="Google Shape;204;p12"/>
            <p:cNvPicPr preferRelativeResize="0"/>
            <p:nvPr/>
          </p:nvPicPr>
          <p:blipFill rotWithShape="1">
            <a:blip r:embed="rId11">
              <a:alphaModFix/>
            </a:blip>
            <a:srcRect/>
            <a:stretch/>
          </p:blipFill>
          <p:spPr>
            <a:xfrm>
              <a:off x="5522748" y="2165475"/>
              <a:ext cx="1652750" cy="1428424"/>
            </a:xfrm>
            <a:prstGeom prst="rect">
              <a:avLst/>
            </a:prstGeom>
            <a:noFill/>
            <a:ln>
              <a:noFill/>
            </a:ln>
          </p:spPr>
        </p:pic>
        <p:pic>
          <p:nvPicPr>
            <p:cNvPr id="205" name="Google Shape;205;p12"/>
            <p:cNvPicPr preferRelativeResize="0"/>
            <p:nvPr/>
          </p:nvPicPr>
          <p:blipFill rotWithShape="1">
            <a:blip r:embed="rId12">
              <a:alphaModFix/>
            </a:blip>
            <a:srcRect/>
            <a:stretch/>
          </p:blipFill>
          <p:spPr>
            <a:xfrm>
              <a:off x="4664314" y="4070625"/>
              <a:ext cx="4242004" cy="893450"/>
            </a:xfrm>
            <a:prstGeom prst="rect">
              <a:avLst/>
            </a:prstGeom>
            <a:noFill/>
            <a:ln>
              <a:noFill/>
            </a:ln>
          </p:spPr>
        </p:pic>
        <p:pic>
          <p:nvPicPr>
            <p:cNvPr id="206" name="Google Shape;206;p12"/>
            <p:cNvPicPr preferRelativeResize="0"/>
            <p:nvPr/>
          </p:nvPicPr>
          <p:blipFill rotWithShape="1">
            <a:blip r:embed="rId13">
              <a:alphaModFix/>
            </a:blip>
            <a:srcRect/>
            <a:stretch/>
          </p:blipFill>
          <p:spPr>
            <a:xfrm>
              <a:off x="6564659" y="1944245"/>
              <a:ext cx="628525" cy="505050"/>
            </a:xfrm>
            <a:prstGeom prst="rect">
              <a:avLst/>
            </a:prstGeom>
            <a:noFill/>
            <a:ln>
              <a:noFill/>
            </a:ln>
          </p:spPr>
        </p:pic>
        <p:pic>
          <p:nvPicPr>
            <p:cNvPr id="207" name="Google Shape;207;p12"/>
            <p:cNvPicPr preferRelativeResize="0"/>
            <p:nvPr/>
          </p:nvPicPr>
          <p:blipFill rotWithShape="1">
            <a:blip r:embed="rId14">
              <a:alphaModFix/>
            </a:blip>
            <a:srcRect/>
            <a:stretch/>
          </p:blipFill>
          <p:spPr>
            <a:xfrm>
              <a:off x="8506299" y="3708946"/>
              <a:ext cx="518600" cy="616000"/>
            </a:xfrm>
            <a:prstGeom prst="rect">
              <a:avLst/>
            </a:prstGeom>
            <a:noFill/>
            <a:ln>
              <a:noFill/>
            </a:ln>
          </p:spPr>
        </p:pic>
        <p:pic>
          <p:nvPicPr>
            <p:cNvPr id="208" name="Google Shape;208;p12"/>
            <p:cNvPicPr preferRelativeResize="0"/>
            <p:nvPr/>
          </p:nvPicPr>
          <p:blipFill rotWithShape="1">
            <a:blip r:embed="rId15">
              <a:alphaModFix/>
            </a:blip>
            <a:srcRect/>
            <a:stretch/>
          </p:blipFill>
          <p:spPr>
            <a:xfrm>
              <a:off x="3972176" y="3715387"/>
              <a:ext cx="581625" cy="457624"/>
            </a:xfrm>
            <a:prstGeom prst="rect">
              <a:avLst/>
            </a:prstGeom>
            <a:noFill/>
            <a:ln>
              <a:noFill/>
            </a:ln>
          </p:spPr>
        </p:pic>
      </p:grpSp>
      <p:sp>
        <p:nvSpPr>
          <p:cNvPr id="209" name="Google Shape;209;p12"/>
          <p:cNvSpPr txBox="1">
            <a:spLocks noGrp="1"/>
          </p:cNvSpPr>
          <p:nvPr>
            <p:ph type="title"/>
          </p:nvPr>
        </p:nvSpPr>
        <p:spPr>
          <a:xfrm>
            <a:off x="158699" y="-31804"/>
            <a:ext cx="4787011" cy="500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s" sz="1800"/>
              <a:t>Lienzo de Modelo de Negocio (Guía)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D3A6D"/>
        </a:solidFill>
        <a:effectLst/>
      </p:bgPr>
    </p:bg>
    <p:spTree>
      <p:nvGrpSpPr>
        <p:cNvPr id="1" name="Shape 213"/>
        <p:cNvGrpSpPr/>
        <p:nvPr/>
      </p:nvGrpSpPr>
      <p:grpSpPr>
        <a:xfrm>
          <a:off x="0" y="0"/>
          <a:ext cx="0" cy="0"/>
          <a:chOff x="0" y="0"/>
          <a:chExt cx="0" cy="0"/>
        </a:xfrm>
      </p:grpSpPr>
      <p:grpSp>
        <p:nvGrpSpPr>
          <p:cNvPr id="214" name="Google Shape;214;p13"/>
          <p:cNvGrpSpPr/>
          <p:nvPr/>
        </p:nvGrpSpPr>
        <p:grpSpPr>
          <a:xfrm>
            <a:off x="127221" y="500933"/>
            <a:ext cx="8969072" cy="4618714"/>
            <a:chOff x="0" y="0"/>
            <a:chExt cx="9144001" cy="5143500"/>
          </a:xfrm>
        </p:grpSpPr>
        <p:pic>
          <p:nvPicPr>
            <p:cNvPr id="215" name="Google Shape;215;p13"/>
            <p:cNvPicPr preferRelativeResize="0"/>
            <p:nvPr/>
          </p:nvPicPr>
          <p:blipFill rotWithShape="1">
            <a:blip r:embed="rId3">
              <a:alphaModFix/>
            </a:blip>
            <a:srcRect/>
            <a:stretch/>
          </p:blipFill>
          <p:spPr>
            <a:xfrm>
              <a:off x="0" y="0"/>
              <a:ext cx="9144001" cy="5143500"/>
            </a:xfrm>
            <a:prstGeom prst="rect">
              <a:avLst/>
            </a:prstGeom>
            <a:noFill/>
            <a:ln>
              <a:noFill/>
            </a:ln>
          </p:spPr>
        </p:pic>
        <p:sp>
          <p:nvSpPr>
            <p:cNvPr id="216" name="Google Shape;216;p13"/>
            <p:cNvSpPr txBox="1"/>
            <p:nvPr/>
          </p:nvSpPr>
          <p:spPr>
            <a:xfrm>
              <a:off x="155225" y="543275"/>
              <a:ext cx="1502700" cy="3087300"/>
            </a:xfrm>
            <a:prstGeom prst="rect">
              <a:avLst/>
            </a:prstGeom>
            <a:noFill/>
            <a:ln w="9525" cap="flat" cmpd="sng">
              <a:solidFill>
                <a:srgbClr val="999999"/>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&lt;rellena este bloque&gt;</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p:txBody>
        </p:sp>
        <p:sp>
          <p:nvSpPr>
            <p:cNvPr id="217" name="Google Shape;217;p13"/>
            <p:cNvSpPr txBox="1"/>
            <p:nvPr/>
          </p:nvSpPr>
          <p:spPr>
            <a:xfrm>
              <a:off x="1768125" y="543275"/>
              <a:ext cx="1886700" cy="1319400"/>
            </a:xfrm>
            <a:prstGeom prst="rect">
              <a:avLst/>
            </a:prstGeom>
            <a:noFill/>
            <a:ln w="9525" cap="flat" cmpd="sng">
              <a:solidFill>
                <a:srgbClr val="999999"/>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&lt;rellena este bloque&gt;</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p:txBody>
        </p:sp>
        <p:sp>
          <p:nvSpPr>
            <p:cNvPr id="218" name="Google Shape;218;p13"/>
            <p:cNvSpPr txBox="1"/>
            <p:nvPr/>
          </p:nvSpPr>
          <p:spPr>
            <a:xfrm>
              <a:off x="1768125" y="2311400"/>
              <a:ext cx="1886700" cy="1319400"/>
            </a:xfrm>
            <a:prstGeom prst="rect">
              <a:avLst/>
            </a:prstGeom>
            <a:noFill/>
            <a:ln w="9525" cap="flat" cmpd="sng">
              <a:solidFill>
                <a:srgbClr val="999999"/>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&lt;rellena este bloque&gt;</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p:txBody>
        </p:sp>
        <p:sp>
          <p:nvSpPr>
            <p:cNvPr id="219" name="Google Shape;219;p13"/>
            <p:cNvSpPr txBox="1"/>
            <p:nvPr/>
          </p:nvSpPr>
          <p:spPr>
            <a:xfrm>
              <a:off x="3765025" y="737675"/>
              <a:ext cx="1633800" cy="2892900"/>
            </a:xfrm>
            <a:prstGeom prst="rect">
              <a:avLst/>
            </a:prstGeom>
            <a:noFill/>
            <a:ln w="9525" cap="flat" cmpd="sng">
              <a:solidFill>
                <a:srgbClr val="999999"/>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&lt;rellena este bloque&gt;</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p:txBody>
        </p:sp>
        <p:sp>
          <p:nvSpPr>
            <p:cNvPr id="220" name="Google Shape;220;p13"/>
            <p:cNvSpPr txBox="1"/>
            <p:nvPr/>
          </p:nvSpPr>
          <p:spPr>
            <a:xfrm>
              <a:off x="7274275" y="737750"/>
              <a:ext cx="1728600" cy="2892900"/>
            </a:xfrm>
            <a:prstGeom prst="rect">
              <a:avLst/>
            </a:prstGeom>
            <a:noFill/>
            <a:ln w="9525" cap="flat" cmpd="sng">
              <a:solidFill>
                <a:srgbClr val="999999"/>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&lt;rellena este bloque&gt;</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p:txBody>
        </p:sp>
        <p:sp>
          <p:nvSpPr>
            <p:cNvPr id="221" name="Google Shape;221;p13"/>
            <p:cNvSpPr txBox="1"/>
            <p:nvPr/>
          </p:nvSpPr>
          <p:spPr>
            <a:xfrm>
              <a:off x="5519650" y="589575"/>
              <a:ext cx="1633800" cy="1273200"/>
            </a:xfrm>
            <a:prstGeom prst="rect">
              <a:avLst/>
            </a:prstGeom>
            <a:noFill/>
            <a:ln w="9525" cap="flat" cmpd="sng">
              <a:solidFill>
                <a:srgbClr val="999999"/>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&lt;rellena este bloque&gt;</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p:txBody>
        </p:sp>
        <p:sp>
          <p:nvSpPr>
            <p:cNvPr id="222" name="Google Shape;222;p13"/>
            <p:cNvSpPr txBox="1"/>
            <p:nvPr/>
          </p:nvSpPr>
          <p:spPr>
            <a:xfrm>
              <a:off x="5519650" y="2420000"/>
              <a:ext cx="1633800" cy="1210800"/>
            </a:xfrm>
            <a:prstGeom prst="rect">
              <a:avLst/>
            </a:prstGeom>
            <a:noFill/>
            <a:ln w="9525" cap="flat" cmpd="sng">
              <a:solidFill>
                <a:srgbClr val="999999"/>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&lt;rellena este bloque&gt;</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p:txBody>
        </p:sp>
        <p:sp>
          <p:nvSpPr>
            <p:cNvPr id="223" name="Google Shape;223;p13"/>
            <p:cNvSpPr txBox="1"/>
            <p:nvPr/>
          </p:nvSpPr>
          <p:spPr>
            <a:xfrm>
              <a:off x="4639125" y="3932700"/>
              <a:ext cx="3884100" cy="1098000"/>
            </a:xfrm>
            <a:prstGeom prst="rect">
              <a:avLst/>
            </a:prstGeom>
            <a:noFill/>
            <a:ln w="9525" cap="flat" cmpd="sng">
              <a:solidFill>
                <a:srgbClr val="999999"/>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&lt;rellena este bloque&gt;</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p:txBody>
        </p:sp>
        <p:sp>
          <p:nvSpPr>
            <p:cNvPr id="224" name="Google Shape;224;p13"/>
            <p:cNvSpPr txBox="1"/>
            <p:nvPr/>
          </p:nvSpPr>
          <p:spPr>
            <a:xfrm>
              <a:off x="155225" y="3932825"/>
              <a:ext cx="3884100" cy="1098000"/>
            </a:xfrm>
            <a:prstGeom prst="rect">
              <a:avLst/>
            </a:prstGeom>
            <a:noFill/>
            <a:ln w="9525" cap="flat" cmpd="sng">
              <a:solidFill>
                <a:srgbClr val="999999"/>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&lt;rellena este bloque&gt;</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p:txBody>
        </p:sp>
      </p:grpSp>
      <p:sp>
        <p:nvSpPr>
          <p:cNvPr id="225" name="Google Shape;225;p13"/>
          <p:cNvSpPr txBox="1"/>
          <p:nvPr/>
        </p:nvSpPr>
        <p:spPr>
          <a:xfrm>
            <a:off x="178907" y="104531"/>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800" b="0" i="0" u="none" strike="noStrike" cap="none">
                <a:solidFill>
                  <a:srgbClr val="FFFFFF"/>
                </a:solidFill>
                <a:latin typeface="Roboto Black"/>
                <a:ea typeface="Roboto Black"/>
                <a:cs typeface="Roboto Black"/>
                <a:sym typeface="Roboto Black"/>
              </a:rPr>
              <a:t>Lienzo de Modelo de Negocio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4886"/>
        </a:solidFill>
        <a:effectLst/>
      </p:bgPr>
    </p:bg>
    <p:spTree>
      <p:nvGrpSpPr>
        <p:cNvPr id="1" name="Shape 229"/>
        <p:cNvGrpSpPr/>
        <p:nvPr/>
      </p:nvGrpSpPr>
      <p:grpSpPr>
        <a:xfrm>
          <a:off x="0" y="0"/>
          <a:ext cx="0" cy="0"/>
          <a:chOff x="0" y="0"/>
          <a:chExt cx="0" cy="0"/>
        </a:xfrm>
      </p:grpSpPr>
      <p:sp>
        <p:nvSpPr>
          <p:cNvPr id="230" name="Google Shape;230;p14"/>
          <p:cNvSpPr txBox="1">
            <a:spLocks noGrp="1"/>
          </p:cNvSpPr>
          <p:nvPr>
            <p:ph type="title"/>
          </p:nvPr>
        </p:nvSpPr>
        <p:spPr>
          <a:xfrm>
            <a:off x="142150" y="109950"/>
            <a:ext cx="3657300" cy="363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s" sz="1800"/>
              <a:t>Mapa de experiencia del cliente</a:t>
            </a:r>
            <a:endParaRPr sz="1800"/>
          </a:p>
        </p:txBody>
      </p:sp>
      <p:graphicFrame>
        <p:nvGraphicFramePr>
          <p:cNvPr id="231" name="Google Shape;231;p14"/>
          <p:cNvGraphicFramePr/>
          <p:nvPr/>
        </p:nvGraphicFramePr>
        <p:xfrm>
          <a:off x="77025" y="482460"/>
          <a:ext cx="3000000" cy="3000000"/>
        </p:xfrm>
        <a:graphic>
          <a:graphicData uri="http://schemas.openxmlformats.org/drawingml/2006/table">
            <a:tbl>
              <a:tblPr>
                <a:noFill/>
                <a:tableStyleId>{DC8D459B-C575-4099-8446-5F8F27E3CB90}</a:tableStyleId>
              </a:tblPr>
              <a:tblGrid>
                <a:gridCol w="1498325">
                  <a:extLst>
                    <a:ext uri="{9D8B030D-6E8A-4147-A177-3AD203B41FA5}">
                      <a16:colId xmlns:a16="http://schemas.microsoft.com/office/drawing/2014/main" val="20000"/>
                    </a:ext>
                  </a:extLst>
                </a:gridCol>
                <a:gridCol w="1498325">
                  <a:extLst>
                    <a:ext uri="{9D8B030D-6E8A-4147-A177-3AD203B41FA5}">
                      <a16:colId xmlns:a16="http://schemas.microsoft.com/office/drawing/2014/main" val="20001"/>
                    </a:ext>
                  </a:extLst>
                </a:gridCol>
                <a:gridCol w="1498325">
                  <a:extLst>
                    <a:ext uri="{9D8B030D-6E8A-4147-A177-3AD203B41FA5}">
                      <a16:colId xmlns:a16="http://schemas.microsoft.com/office/drawing/2014/main" val="20002"/>
                    </a:ext>
                  </a:extLst>
                </a:gridCol>
                <a:gridCol w="1498325">
                  <a:extLst>
                    <a:ext uri="{9D8B030D-6E8A-4147-A177-3AD203B41FA5}">
                      <a16:colId xmlns:a16="http://schemas.microsoft.com/office/drawing/2014/main" val="20003"/>
                    </a:ext>
                  </a:extLst>
                </a:gridCol>
                <a:gridCol w="1498325">
                  <a:extLst>
                    <a:ext uri="{9D8B030D-6E8A-4147-A177-3AD203B41FA5}">
                      <a16:colId xmlns:a16="http://schemas.microsoft.com/office/drawing/2014/main" val="20004"/>
                    </a:ext>
                  </a:extLst>
                </a:gridCol>
                <a:gridCol w="1498325">
                  <a:extLst>
                    <a:ext uri="{9D8B030D-6E8A-4147-A177-3AD203B41FA5}">
                      <a16:colId xmlns:a16="http://schemas.microsoft.com/office/drawing/2014/main" val="20005"/>
                    </a:ext>
                  </a:extLst>
                </a:gridCol>
              </a:tblGrid>
              <a:tr h="287100">
                <a:tc>
                  <a:txBody>
                    <a:bodyPr/>
                    <a:lstStyle/>
                    <a:p>
                      <a:pPr marL="0" marR="0" lvl="0" indent="0" algn="l" rtl="0">
                        <a:lnSpc>
                          <a:spcPct val="100000"/>
                        </a:lnSpc>
                        <a:spcBef>
                          <a:spcPts val="0"/>
                        </a:spcBef>
                        <a:spcAft>
                          <a:spcPts val="0"/>
                        </a:spcAft>
                        <a:buClr>
                          <a:srgbClr val="000000"/>
                        </a:buClr>
                        <a:buSzPts val="800"/>
                        <a:buFont typeface="Arial"/>
                        <a:buNone/>
                      </a:pPr>
                      <a:r>
                        <a:rPr lang="es" sz="800" u="none" strike="noStrike" cap="none"/>
                        <a:t>Buyer persona:</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s" sz="800" u="none" strike="noStrike" cap="none"/>
                        <a:t>______________________</a:t>
                      </a:r>
                      <a:endParaRPr sz="800" u="none" strike="noStrike" cap="none"/>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s" sz="1300" b="1" u="none" strike="noStrike" cap="none"/>
                        <a:t>Descubrimiento</a:t>
                      </a:r>
                      <a:endParaRPr sz="13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99999"/>
                      </a:solidFill>
                      <a:prstDash val="solid"/>
                      <a:round/>
                      <a:headEnd type="none" w="sm" len="sm"/>
                      <a:tailEnd type="none" w="sm" len="sm"/>
                    </a:lnB>
                    <a:solidFill>
                      <a:srgbClr val="FFD72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s" sz="1300" b="1" u="none" strike="noStrike" cap="none"/>
                        <a:t>Consideración</a:t>
                      </a:r>
                      <a:endParaRPr sz="13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99999"/>
                      </a:solidFill>
                      <a:prstDash val="solid"/>
                      <a:round/>
                      <a:headEnd type="none" w="sm" len="sm"/>
                      <a:tailEnd type="none" w="sm" len="sm"/>
                    </a:lnB>
                    <a:solidFill>
                      <a:srgbClr val="FFD72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s" sz="1300" b="1" u="none" strike="noStrike" cap="none"/>
                        <a:t>Compra</a:t>
                      </a:r>
                      <a:endParaRPr sz="13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99999"/>
                      </a:solidFill>
                      <a:prstDash val="solid"/>
                      <a:round/>
                      <a:headEnd type="none" w="sm" len="sm"/>
                      <a:tailEnd type="none" w="sm" len="sm"/>
                    </a:lnB>
                    <a:solidFill>
                      <a:srgbClr val="FFD72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s" sz="1300" b="1" u="none" strike="noStrike" cap="none"/>
                        <a:t>Servicio</a:t>
                      </a:r>
                      <a:endParaRPr sz="13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99999"/>
                      </a:solidFill>
                      <a:prstDash val="solid"/>
                      <a:round/>
                      <a:headEnd type="none" w="sm" len="sm"/>
                      <a:tailEnd type="none" w="sm" len="sm"/>
                    </a:lnB>
                    <a:solidFill>
                      <a:srgbClr val="FFD72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s" sz="1300" b="1" u="none" strike="noStrike" cap="none"/>
                        <a:t>Postventa</a:t>
                      </a:r>
                      <a:endParaRPr sz="13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99999"/>
                      </a:solidFill>
                      <a:prstDash val="solid"/>
                      <a:round/>
                      <a:headEnd type="none" w="sm" len="sm"/>
                      <a:tailEnd type="none" w="sm" len="sm"/>
                    </a:lnB>
                    <a:solidFill>
                      <a:srgbClr val="FFD72F"/>
                    </a:solidFill>
                  </a:tcPr>
                </a:tc>
                <a:extLst>
                  <a:ext uri="{0D108BD9-81ED-4DB2-BD59-A6C34878D82A}">
                    <a16:rowId xmlns:a16="http://schemas.microsoft.com/office/drawing/2014/main" val="10000"/>
                  </a:ext>
                </a:extLst>
              </a:tr>
              <a:tr h="621800">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Tareas</a:t>
                      </a:r>
                      <a:endParaRPr sz="1400" b="1" u="none" strike="noStrike" cap="none"/>
                    </a:p>
                    <a:p>
                      <a:pPr marL="0" marR="0" lvl="0" indent="0" algn="l" rtl="0">
                        <a:lnSpc>
                          <a:spcPct val="100000"/>
                        </a:lnSpc>
                        <a:spcBef>
                          <a:spcPts val="0"/>
                        </a:spcBef>
                        <a:spcAft>
                          <a:spcPts val="0"/>
                        </a:spcAft>
                        <a:buClr>
                          <a:srgbClr val="000000"/>
                        </a:buClr>
                        <a:buSzPts val="700"/>
                        <a:buFont typeface="Arial"/>
                        <a:buNone/>
                      </a:pPr>
                      <a:r>
                        <a:rPr lang="es" sz="700" u="none" strike="noStrike" cap="none"/>
                        <a:t>¿Qué está tratando de lograr el usuario en esta etapa?</a:t>
                      </a:r>
                      <a:endParaRPr sz="7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D72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s" sz="700" u="none" strike="noStrike" cap="none"/>
                        <a:t> </a:t>
                      </a: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21800">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Dudas</a:t>
                      </a:r>
                      <a:endParaRPr sz="1400" b="1" u="none" strike="noStrike" cap="none"/>
                    </a:p>
                    <a:p>
                      <a:pPr marL="0" marR="0" lvl="0" indent="0" algn="l" rtl="0">
                        <a:lnSpc>
                          <a:spcPct val="100000"/>
                        </a:lnSpc>
                        <a:spcBef>
                          <a:spcPts val="0"/>
                        </a:spcBef>
                        <a:spcAft>
                          <a:spcPts val="0"/>
                        </a:spcAft>
                        <a:buClr>
                          <a:srgbClr val="000000"/>
                        </a:buClr>
                        <a:buSzPts val="700"/>
                        <a:buFont typeface="Arial"/>
                        <a:buNone/>
                      </a:pPr>
                      <a:r>
                        <a:rPr lang="es" sz="700" u="none" strike="noStrike" cap="none"/>
                        <a:t>¿Qué quiere saber el usuario en esta etapa?</a:t>
                      </a:r>
                      <a:endParaRPr sz="7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D72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90675">
                <a:tc>
                  <a:txBody>
                    <a:bodyPr/>
                    <a:lstStyle/>
                    <a:p>
                      <a:pPr marL="0" marR="0" lvl="0" indent="0" algn="l" rtl="0">
                        <a:lnSpc>
                          <a:spcPct val="100000"/>
                        </a:lnSpc>
                        <a:spcBef>
                          <a:spcPts val="0"/>
                        </a:spcBef>
                        <a:spcAft>
                          <a:spcPts val="0"/>
                        </a:spcAft>
                        <a:buClr>
                          <a:srgbClr val="000000"/>
                        </a:buClr>
                        <a:buSzPts val="1100"/>
                        <a:buFont typeface="Arial"/>
                        <a:buNone/>
                      </a:pPr>
                      <a:r>
                        <a:rPr lang="es" sz="1100" b="1" u="none" strike="noStrike" cap="none"/>
                        <a:t>Puntos de contacto</a:t>
                      </a:r>
                      <a:endParaRPr sz="1100" b="1" u="none" strike="noStrike" cap="none"/>
                    </a:p>
                    <a:p>
                      <a:pPr marL="0" marR="0" lvl="0" indent="0" algn="l" rtl="0">
                        <a:lnSpc>
                          <a:spcPct val="100000"/>
                        </a:lnSpc>
                        <a:spcBef>
                          <a:spcPts val="0"/>
                        </a:spcBef>
                        <a:spcAft>
                          <a:spcPts val="0"/>
                        </a:spcAft>
                        <a:buClr>
                          <a:srgbClr val="000000"/>
                        </a:buClr>
                        <a:buSzPts val="700"/>
                        <a:buFont typeface="Arial"/>
                        <a:buNone/>
                      </a:pPr>
                      <a:r>
                        <a:rPr lang="es" sz="700" u="none" strike="noStrike" cap="none"/>
                        <a:t>¿Cómo interactúa el usuario con nosotros en este momento?</a:t>
                      </a:r>
                      <a:endParaRPr sz="7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D72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21800">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Emociones</a:t>
                      </a:r>
                      <a:endParaRPr sz="1400" b="1" u="none" strike="noStrike" cap="none"/>
                    </a:p>
                    <a:p>
                      <a:pPr marL="0" marR="0" lvl="0" indent="0" algn="l" rtl="0">
                        <a:lnSpc>
                          <a:spcPct val="100000"/>
                        </a:lnSpc>
                        <a:spcBef>
                          <a:spcPts val="0"/>
                        </a:spcBef>
                        <a:spcAft>
                          <a:spcPts val="0"/>
                        </a:spcAft>
                        <a:buClr>
                          <a:srgbClr val="000000"/>
                        </a:buClr>
                        <a:buSzPts val="700"/>
                        <a:buFont typeface="Arial"/>
                        <a:buNone/>
                      </a:pPr>
                      <a:r>
                        <a:rPr lang="es" sz="700" u="none" strike="noStrike" cap="none"/>
                        <a:t>¿Qué siente el usuario en esta etapa del proceso?</a:t>
                      </a:r>
                      <a:endParaRPr sz="7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D72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838275">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Influencias</a:t>
                      </a:r>
                      <a:endParaRPr sz="1400" b="1" u="none" strike="noStrike" cap="none"/>
                    </a:p>
                    <a:p>
                      <a:pPr marL="0" marR="0" lvl="0" indent="0" algn="l" rtl="0">
                        <a:lnSpc>
                          <a:spcPct val="100000"/>
                        </a:lnSpc>
                        <a:spcBef>
                          <a:spcPts val="0"/>
                        </a:spcBef>
                        <a:spcAft>
                          <a:spcPts val="0"/>
                        </a:spcAft>
                        <a:buClr>
                          <a:srgbClr val="000000"/>
                        </a:buClr>
                        <a:buSzPts val="700"/>
                        <a:buFont typeface="Arial"/>
                        <a:buNone/>
                      </a:pPr>
                      <a:r>
                        <a:rPr lang="es" sz="700" u="none" strike="noStrike" cap="none"/>
                        <a:t>¿Quién o qué está ayudando en la toma de decisiones del usuario en esta etapa?</a:t>
                      </a:r>
                      <a:endParaRPr sz="7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D72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730050">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Debilidades</a:t>
                      </a:r>
                      <a:endParaRPr sz="1400" b="1" u="none" strike="noStrike" cap="none"/>
                    </a:p>
                    <a:p>
                      <a:pPr marL="0" marR="0" lvl="0" indent="0" algn="l" rtl="0">
                        <a:lnSpc>
                          <a:spcPct val="100000"/>
                        </a:lnSpc>
                        <a:spcBef>
                          <a:spcPts val="0"/>
                        </a:spcBef>
                        <a:spcAft>
                          <a:spcPts val="0"/>
                        </a:spcAft>
                        <a:buClr>
                          <a:srgbClr val="000000"/>
                        </a:buClr>
                        <a:buSzPts val="700"/>
                        <a:buFont typeface="Arial"/>
                        <a:buNone/>
                      </a:pPr>
                      <a:r>
                        <a:rPr lang="es" sz="700" u="none" strike="noStrike" cap="none"/>
                        <a:t>¿Cómo decepcionamos al usuario en esta etapa? ¿Qué podemos hacer?</a:t>
                      </a:r>
                      <a:endParaRPr sz="7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4C5"/>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EFEFE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D3A6D"/>
        </a:solidFill>
        <a:effectLst/>
      </p:bgPr>
    </p:bg>
    <p:spTree>
      <p:nvGrpSpPr>
        <p:cNvPr id="1" name="Shape 235"/>
        <p:cNvGrpSpPr/>
        <p:nvPr/>
      </p:nvGrpSpPr>
      <p:grpSpPr>
        <a:xfrm>
          <a:off x="0" y="0"/>
          <a:ext cx="0" cy="0"/>
          <a:chOff x="0" y="0"/>
          <a:chExt cx="0" cy="0"/>
        </a:xfrm>
      </p:grpSpPr>
      <p:pic>
        <p:nvPicPr>
          <p:cNvPr id="236" name="Google Shape;236;p15"/>
          <p:cNvPicPr preferRelativeResize="0"/>
          <p:nvPr/>
        </p:nvPicPr>
        <p:blipFill rotWithShape="1">
          <a:blip r:embed="rId3">
            <a:alphaModFix/>
          </a:blip>
          <a:srcRect l="22834" r="29179"/>
          <a:stretch/>
        </p:blipFill>
        <p:spPr>
          <a:xfrm>
            <a:off x="0" y="-2"/>
            <a:ext cx="4572000" cy="5143502"/>
          </a:xfrm>
          <a:prstGeom prst="rect">
            <a:avLst/>
          </a:prstGeom>
          <a:noFill/>
          <a:ln>
            <a:noFill/>
          </a:ln>
        </p:spPr>
      </p:pic>
      <p:sp>
        <p:nvSpPr>
          <p:cNvPr id="237" name="Google Shape;237;p15"/>
          <p:cNvSpPr txBox="1">
            <a:spLocks noGrp="1"/>
          </p:cNvSpPr>
          <p:nvPr>
            <p:ph type="title"/>
          </p:nvPr>
        </p:nvSpPr>
        <p:spPr>
          <a:xfrm>
            <a:off x="-516836" y="1138836"/>
            <a:ext cx="5136542" cy="1482300"/>
          </a:xfrm>
          <a:prstGeom prst="rect">
            <a:avLst/>
          </a:prstGeom>
          <a:noFill/>
          <a:ln>
            <a:noFill/>
          </a:ln>
        </p:spPr>
        <p:txBody>
          <a:bodyPr spcFirstLastPara="1" wrap="square" lIns="91425" tIns="91425" rIns="91425" bIns="91425" anchor="ctr" anchorCtr="0">
            <a:noAutofit/>
          </a:bodyPr>
          <a:lstStyle/>
          <a:p>
            <a:pPr marL="457200" lvl="0" indent="0" algn="ctr" rtl="0">
              <a:lnSpc>
                <a:spcPct val="100000"/>
              </a:lnSpc>
              <a:spcBef>
                <a:spcPts val="0"/>
              </a:spcBef>
              <a:spcAft>
                <a:spcPts val="0"/>
              </a:spcAft>
              <a:buSzPts val="4200"/>
              <a:buNone/>
            </a:pPr>
            <a:br>
              <a:rPr lang="es" sz="4100">
                <a:solidFill>
                  <a:schemeClr val="lt1"/>
                </a:solidFill>
              </a:rPr>
            </a:br>
            <a:r>
              <a:rPr lang="es" sz="4100">
                <a:solidFill>
                  <a:schemeClr val="lt1"/>
                </a:solidFill>
              </a:rPr>
              <a:t>Habilitando la Transformación</a:t>
            </a:r>
            <a:endParaRPr sz="4100">
              <a:solidFill>
                <a:schemeClr val="lt1"/>
              </a:solidFill>
            </a:endParaRPr>
          </a:p>
        </p:txBody>
      </p:sp>
      <p:sp>
        <p:nvSpPr>
          <p:cNvPr id="238" name="Google Shape;238;p15"/>
          <p:cNvSpPr txBox="1">
            <a:spLocks noGrp="1"/>
          </p:cNvSpPr>
          <p:nvPr>
            <p:ph type="body" idx="2"/>
          </p:nvPr>
        </p:nvSpPr>
        <p:spPr>
          <a:xfrm>
            <a:off x="4804825" y="44448"/>
            <a:ext cx="4176142" cy="4713372"/>
          </a:xfrm>
          <a:prstGeom prst="rect">
            <a:avLst/>
          </a:prstGeom>
          <a:noFill/>
          <a:ln>
            <a:noFill/>
          </a:ln>
        </p:spPr>
        <p:txBody>
          <a:bodyPr spcFirstLastPara="1" wrap="square" lIns="91425" tIns="91425" rIns="91425" bIns="91425" anchor="ctr" anchorCtr="0">
            <a:noAutofit/>
          </a:bodyPr>
          <a:lstStyle/>
          <a:p>
            <a:pPr marL="457200" lvl="1" indent="0" algn="l" rtl="0">
              <a:lnSpc>
                <a:spcPct val="115000"/>
              </a:lnSpc>
              <a:spcBef>
                <a:spcPts val="600"/>
              </a:spcBef>
              <a:spcAft>
                <a:spcPts val="0"/>
              </a:spcAft>
              <a:buSzPts val="1400"/>
              <a:buNone/>
            </a:pPr>
            <a:endParaRPr sz="900" b="1">
              <a:solidFill>
                <a:schemeClr val="lt1"/>
              </a:solidFill>
            </a:endParaRPr>
          </a:p>
          <a:p>
            <a:pPr marL="171450" lvl="0" indent="-171450" algn="l" rtl="0">
              <a:lnSpc>
                <a:spcPct val="115000"/>
              </a:lnSpc>
              <a:spcBef>
                <a:spcPts val="600"/>
              </a:spcBef>
              <a:spcAft>
                <a:spcPts val="0"/>
              </a:spcAft>
              <a:buSzPts val="1800"/>
              <a:buChar char="●"/>
            </a:pPr>
            <a:r>
              <a:rPr lang="es" sz="1600" b="1">
                <a:solidFill>
                  <a:schemeClr val="lt1"/>
                </a:solidFill>
              </a:rPr>
              <a:t>  Lienzo de Transformación digital: </a:t>
            </a:r>
            <a:r>
              <a:rPr lang="es" sz="1600">
                <a:solidFill>
                  <a:schemeClr val="lt1"/>
                </a:solidFill>
              </a:rPr>
              <a:t>actuaciones, herramientas y/o tecnologías necesarias para alcanzar el nivel transformación deseado en 7 ámbitos:</a:t>
            </a:r>
            <a:endParaRPr/>
          </a:p>
          <a:p>
            <a:pPr marL="628650" lvl="1" indent="-171450" algn="l" rtl="0">
              <a:lnSpc>
                <a:spcPct val="115000"/>
              </a:lnSpc>
              <a:spcBef>
                <a:spcPts val="300"/>
              </a:spcBef>
              <a:spcAft>
                <a:spcPts val="0"/>
              </a:spcAft>
              <a:buSzPts val="1400"/>
              <a:buChar char="○"/>
            </a:pPr>
            <a:r>
              <a:rPr lang="es" sz="1200">
                <a:solidFill>
                  <a:schemeClr val="lt1"/>
                </a:solidFill>
              </a:rPr>
              <a:t>Cliente como centro</a:t>
            </a:r>
            <a:endParaRPr/>
          </a:p>
          <a:p>
            <a:pPr marL="628650" lvl="1" indent="-171450" algn="l" rtl="0">
              <a:lnSpc>
                <a:spcPct val="115000"/>
              </a:lnSpc>
              <a:spcBef>
                <a:spcPts val="300"/>
              </a:spcBef>
              <a:spcAft>
                <a:spcPts val="0"/>
              </a:spcAft>
              <a:buSzPts val="1400"/>
              <a:buChar char="○"/>
            </a:pPr>
            <a:r>
              <a:rPr lang="es" sz="1200">
                <a:solidFill>
                  <a:schemeClr val="lt1"/>
                </a:solidFill>
              </a:rPr>
              <a:t>Tecnologías</a:t>
            </a:r>
            <a:endParaRPr/>
          </a:p>
          <a:p>
            <a:pPr marL="628650" lvl="1" indent="-171450" algn="l" rtl="0">
              <a:lnSpc>
                <a:spcPct val="115000"/>
              </a:lnSpc>
              <a:spcBef>
                <a:spcPts val="300"/>
              </a:spcBef>
              <a:spcAft>
                <a:spcPts val="0"/>
              </a:spcAft>
              <a:buSzPts val="1400"/>
              <a:buChar char="○"/>
            </a:pPr>
            <a:r>
              <a:rPr lang="es" sz="1200">
                <a:solidFill>
                  <a:schemeClr val="lt1"/>
                </a:solidFill>
              </a:rPr>
              <a:t>Nube y datos</a:t>
            </a:r>
            <a:endParaRPr/>
          </a:p>
          <a:p>
            <a:pPr marL="628650" lvl="1" indent="-171450" algn="l" rtl="0">
              <a:lnSpc>
                <a:spcPct val="115000"/>
              </a:lnSpc>
              <a:spcBef>
                <a:spcPts val="300"/>
              </a:spcBef>
              <a:spcAft>
                <a:spcPts val="0"/>
              </a:spcAft>
              <a:buSzPts val="1400"/>
              <a:buChar char="○"/>
            </a:pPr>
            <a:r>
              <a:rPr lang="es" sz="1200">
                <a:solidFill>
                  <a:schemeClr val="lt1"/>
                </a:solidFill>
              </a:rPr>
              <a:t>Negocio digital</a:t>
            </a:r>
            <a:endParaRPr/>
          </a:p>
          <a:p>
            <a:pPr marL="628650" lvl="1" indent="-171450" algn="l" rtl="0">
              <a:lnSpc>
                <a:spcPct val="115000"/>
              </a:lnSpc>
              <a:spcBef>
                <a:spcPts val="300"/>
              </a:spcBef>
              <a:spcAft>
                <a:spcPts val="0"/>
              </a:spcAft>
              <a:buSzPts val="1400"/>
              <a:buChar char="○"/>
            </a:pPr>
            <a:r>
              <a:rPr lang="es" sz="1200">
                <a:solidFill>
                  <a:schemeClr val="lt1"/>
                </a:solidFill>
              </a:rPr>
              <a:t>Ingeniería de procesos</a:t>
            </a:r>
            <a:endParaRPr/>
          </a:p>
          <a:p>
            <a:pPr marL="628650" lvl="1" indent="-171450" algn="l" rtl="0">
              <a:lnSpc>
                <a:spcPct val="115000"/>
              </a:lnSpc>
              <a:spcBef>
                <a:spcPts val="300"/>
              </a:spcBef>
              <a:spcAft>
                <a:spcPts val="0"/>
              </a:spcAft>
              <a:buSzPts val="1400"/>
              <a:buChar char="○"/>
            </a:pPr>
            <a:r>
              <a:rPr lang="es" sz="1200">
                <a:solidFill>
                  <a:schemeClr val="lt1"/>
                </a:solidFill>
              </a:rPr>
              <a:t>Cultura digital/Liderazgo </a:t>
            </a:r>
            <a:endParaRPr/>
          </a:p>
          <a:p>
            <a:pPr marL="628650" lvl="1" indent="-171450" algn="l" rtl="0">
              <a:lnSpc>
                <a:spcPct val="115000"/>
              </a:lnSpc>
              <a:spcBef>
                <a:spcPts val="300"/>
              </a:spcBef>
              <a:spcAft>
                <a:spcPts val="0"/>
              </a:spcAft>
              <a:buSzPts val="1400"/>
              <a:buChar char="○"/>
            </a:pPr>
            <a:r>
              <a:rPr lang="es" sz="1200">
                <a:solidFill>
                  <a:schemeClr val="lt1"/>
                </a:solidFill>
              </a:rPr>
              <a:t>Marketing digital</a:t>
            </a:r>
            <a:endParaRPr/>
          </a:p>
          <a:p>
            <a:pPr marL="171450" lvl="0" indent="-57150" algn="l" rtl="0">
              <a:lnSpc>
                <a:spcPct val="115000"/>
              </a:lnSpc>
              <a:spcBef>
                <a:spcPts val="600"/>
              </a:spcBef>
              <a:spcAft>
                <a:spcPts val="0"/>
              </a:spcAft>
              <a:buSzPts val="1800"/>
              <a:buNone/>
            </a:pPr>
            <a:endParaRPr sz="1600">
              <a:solidFill>
                <a:schemeClr val="lt1"/>
              </a:solidFill>
            </a:endParaRPr>
          </a:p>
          <a:p>
            <a:pPr marL="285750" lvl="0" indent="-285750" algn="l" rtl="0">
              <a:lnSpc>
                <a:spcPct val="115000"/>
              </a:lnSpc>
              <a:spcBef>
                <a:spcPts val="0"/>
              </a:spcBef>
              <a:spcAft>
                <a:spcPts val="0"/>
              </a:spcAft>
              <a:buSzPts val="1800"/>
              <a:buChar char="●"/>
            </a:pPr>
            <a:r>
              <a:rPr lang="es" sz="1600" b="1">
                <a:solidFill>
                  <a:schemeClr val="lt1"/>
                </a:solidFill>
              </a:rPr>
              <a:t>Tecnologías a mejorar o implantar </a:t>
            </a:r>
            <a:r>
              <a:rPr lang="es" sz="1600">
                <a:solidFill>
                  <a:schemeClr val="lt1"/>
                </a:solidFill>
              </a:rPr>
              <a:t>derivadas del Lienzo de Transformación Digital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04886"/>
        </a:solidFill>
        <a:effectLst/>
      </p:bgPr>
    </p:bg>
    <p:spTree>
      <p:nvGrpSpPr>
        <p:cNvPr id="1" name="Shape 242"/>
        <p:cNvGrpSpPr/>
        <p:nvPr/>
      </p:nvGrpSpPr>
      <p:grpSpPr>
        <a:xfrm>
          <a:off x="0" y="0"/>
          <a:ext cx="0" cy="0"/>
          <a:chOff x="0" y="0"/>
          <a:chExt cx="0" cy="0"/>
        </a:xfrm>
      </p:grpSpPr>
      <p:sp>
        <p:nvSpPr>
          <p:cNvPr id="243" name="Google Shape;243;p16"/>
          <p:cNvSpPr txBox="1"/>
          <p:nvPr/>
        </p:nvSpPr>
        <p:spPr>
          <a:xfrm>
            <a:off x="49400" y="483750"/>
            <a:ext cx="2453100" cy="4501200"/>
          </a:xfrm>
          <a:prstGeom prst="rect">
            <a:avLst/>
          </a:prstGeom>
          <a:solidFill>
            <a:srgbClr val="FFFFFF"/>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073763"/>
                </a:solidFill>
                <a:latin typeface="Roboto"/>
                <a:ea typeface="Roboto"/>
                <a:cs typeface="Roboto"/>
                <a:sym typeface="Roboto"/>
              </a:rPr>
              <a:t>1 Cliente como centro</a:t>
            </a:r>
            <a:endParaRPr sz="12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1" i="0" u="none" strike="noStrike" cap="none">
                <a:solidFill>
                  <a:srgbClr val="000000"/>
                </a:solidFill>
                <a:latin typeface="Roboto"/>
                <a:ea typeface="Roboto"/>
                <a:cs typeface="Roboto"/>
                <a:sym typeface="Roboto"/>
              </a:rPr>
              <a:t>Fuerte énfasis en la orientación al cliente, en ofertas personalizadas, en la comunicación digital y en los canales de venta.</a:t>
            </a:r>
            <a:endParaRPr sz="7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¿Cuáles son nuestros segmentos objetivo con el mayor potencial?</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¿Cuál es el nivel de satisfacción actual de nuestro cliente por segmento?</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¿Cuáles son las necesidades esenciales, digitales y nuevas, de nuestro cliente por segmento? Identificación, por ejemplo, mediante (mapa de experiencia del cliente) customer journey mapping y/o personas.</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¿Qué datos están disponibles o se deben recopilar para comprender mejor a nuestros clientes?</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¿Nuestros procesos fundamentales satisfacen las necesidades de estos clientes? Si no, ¿qué se debería cambiar?</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¿Qué componentes de nuestro marketing mix (producto, precio, comunicación, distribución, servicios adicionales) necesitamos modificar?</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¿Qué ofertas personalizadas en servicios/productos queremos ofrecer en el futuro?</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¿Qué canales digitales queremos ofrecer?</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¿Qué canales digitales de comunicación y en qué forma (por ejemplo, enfoque, frecuencia) vamos a utilizar en el futuro?</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¿Qué sistemas y procesos tendremos que adaptar?</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0" i="0" u="none" strike="noStrike" cap="none">
                <a:solidFill>
                  <a:srgbClr val="000000"/>
                </a:solidFill>
                <a:latin typeface="Roboto"/>
                <a:ea typeface="Roboto"/>
                <a:cs typeface="Roboto"/>
                <a:sym typeface="Roboto"/>
              </a:rPr>
              <a:t>¿Qué acciones “quick-wins” podemos realizar para lograr de inmediato una mayor orientación y satisfacción del cliente? Las acciones “quick-wins” (victorias rápidas) son mejoras que pueden implementarse rápidamente al ser de menor complejidad.</a:t>
            </a: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44" name="Google Shape;244;p16"/>
          <p:cNvSpPr txBox="1"/>
          <p:nvPr/>
        </p:nvSpPr>
        <p:spPr>
          <a:xfrm>
            <a:off x="2502429" y="483750"/>
            <a:ext cx="2190600" cy="2214300"/>
          </a:xfrm>
          <a:prstGeom prst="rect">
            <a:avLst/>
          </a:prstGeom>
          <a:solidFill>
            <a:srgbClr val="FFFFFF"/>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073763"/>
                </a:solidFill>
                <a:latin typeface="Roboto"/>
                <a:ea typeface="Roboto"/>
                <a:cs typeface="Roboto"/>
                <a:sym typeface="Roboto"/>
              </a:rPr>
              <a:t>2 Tecnologías</a:t>
            </a:r>
            <a:endParaRPr sz="12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None/>
            </a:pPr>
            <a:r>
              <a:rPr lang="es" sz="700" b="1" i="0" u="none" strike="noStrike" cap="none">
                <a:solidFill>
                  <a:srgbClr val="000000"/>
                </a:solidFill>
                <a:latin typeface="Roboto"/>
                <a:ea typeface="Roboto"/>
                <a:cs typeface="Roboto"/>
                <a:sym typeface="Roboto"/>
              </a:rPr>
              <a:t>Aquí se incluye plataformas y aplicaciones, así como la conexión de componentes industriales y productos de consumo (Industria 4.0 e Internet de las cosas).</a:t>
            </a:r>
            <a:endParaRPr sz="7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¿Cuáles son las nuevas tecnologías disponibles hoy y en el futuro, y qué potencial tienen para nuestros clientes y para nuestra organización?</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¿Cómo se desarrollarán estas tecnologías y cómo se utilizarán en el futuro?</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¿Qué soluciones / aplicaciones de software podrían respaldar activamente nuestras propuestas de valor y procesos?</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¿Qué actividades y medidas estamos implementando para aumentar la seguridad de informática?</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¿Cuál es nuestra hoja de ruta tecnológica para los próximos 5 - 10 años?</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p:txBody>
      </p:sp>
      <p:sp>
        <p:nvSpPr>
          <p:cNvPr id="245" name="Google Shape;245;p16"/>
          <p:cNvSpPr txBox="1"/>
          <p:nvPr/>
        </p:nvSpPr>
        <p:spPr>
          <a:xfrm>
            <a:off x="2502429" y="2698188"/>
            <a:ext cx="2190600" cy="2287200"/>
          </a:xfrm>
          <a:prstGeom prst="rect">
            <a:avLst/>
          </a:prstGeom>
          <a:solidFill>
            <a:srgbClr val="FFFFFF"/>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073763"/>
                </a:solidFill>
                <a:latin typeface="Roboto"/>
                <a:ea typeface="Roboto"/>
                <a:cs typeface="Roboto"/>
                <a:sym typeface="Roboto"/>
              </a:rPr>
              <a:t>3 Nube y datos</a:t>
            </a:r>
            <a:endParaRPr sz="12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1" i="0" u="none" strike="noStrike" cap="none">
                <a:solidFill>
                  <a:srgbClr val="000000"/>
                </a:solidFill>
                <a:latin typeface="Roboto"/>
                <a:ea typeface="Roboto"/>
                <a:cs typeface="Roboto"/>
                <a:sym typeface="Roboto"/>
              </a:rPr>
              <a:t>Las actividades digitales requieren modelos y sistemas basados en datos, datos inteligentes y una infraestructura informática flexible basada en la web.</a:t>
            </a:r>
            <a:endParaRPr sz="7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None/>
            </a:pPr>
            <a:r>
              <a:rPr lang="es" sz="600" b="0" i="0" u="none" strike="noStrike" cap="none">
                <a:solidFill>
                  <a:srgbClr val="000000"/>
                </a:solidFill>
                <a:latin typeface="Roboto"/>
                <a:ea typeface="Roboto"/>
                <a:cs typeface="Roboto"/>
                <a:sym typeface="Roboto"/>
              </a:rPr>
              <a:t>¿Hemos vinculado las plataformas y los datos existentes de la mejor manera posible?</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r>
              <a:rPr lang="es" sz="600" b="0" i="0" u="none" strike="noStrike" cap="none">
                <a:solidFill>
                  <a:srgbClr val="000000"/>
                </a:solidFill>
                <a:latin typeface="Roboto"/>
                <a:ea typeface="Roboto"/>
                <a:cs typeface="Roboto"/>
                <a:sym typeface="Roboto"/>
              </a:rPr>
              <a:t>¿Son nuestros sistemas informáticos, incluyendo soluciones basadas en la Web, de fácil acceso y escalables para clientes y socios?</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r>
              <a:rPr lang="es" sz="600" b="0" i="0" u="none" strike="noStrike" cap="none">
                <a:solidFill>
                  <a:srgbClr val="000000"/>
                </a:solidFill>
                <a:latin typeface="Roboto"/>
                <a:ea typeface="Roboto"/>
                <a:cs typeface="Roboto"/>
                <a:sym typeface="Roboto"/>
              </a:rPr>
              <a:t>¿Qué potencial podemos extraer de los datos existentes (Smart Data)?</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r>
              <a:rPr lang="es" sz="600" b="0" i="0" u="none" strike="noStrike" cap="none">
                <a:solidFill>
                  <a:srgbClr val="000000"/>
                </a:solidFill>
                <a:latin typeface="Roboto"/>
                <a:ea typeface="Roboto"/>
                <a:cs typeface="Roboto"/>
                <a:sym typeface="Roboto"/>
              </a:rPr>
              <a:t>¿Hemos definido los requisitos correspondientes para la seguridad informática y medimos regularmente sus criterios?</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r>
              <a:rPr lang="es" sz="600" b="0" i="0" u="none" strike="noStrike" cap="none">
                <a:solidFill>
                  <a:srgbClr val="000000"/>
                </a:solidFill>
                <a:latin typeface="Roboto"/>
                <a:ea typeface="Roboto"/>
                <a:cs typeface="Roboto"/>
                <a:sym typeface="Roboto"/>
              </a:rPr>
              <a:t>¿Hemos analizado el potencial futuro de las soluciones en la nube y los datos inteligentes? ¿Qué incluye nuestra hoja de ruta?</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46" name="Google Shape;246;p16"/>
          <p:cNvSpPr txBox="1"/>
          <p:nvPr/>
        </p:nvSpPr>
        <p:spPr>
          <a:xfrm>
            <a:off x="4692765" y="483765"/>
            <a:ext cx="2190600" cy="2214300"/>
          </a:xfrm>
          <a:prstGeom prst="rect">
            <a:avLst/>
          </a:prstGeom>
          <a:solidFill>
            <a:srgbClr val="FFFFFF"/>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073763"/>
                </a:solidFill>
                <a:latin typeface="Roboto"/>
                <a:ea typeface="Roboto"/>
                <a:cs typeface="Roboto"/>
                <a:sym typeface="Roboto"/>
              </a:rPr>
              <a:t>4 Negocio digital</a:t>
            </a:r>
            <a:endParaRPr sz="12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400"/>
              <a:buFont typeface="Arial"/>
              <a:buNone/>
            </a:pPr>
            <a:endParaRPr sz="4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1" i="0" u="none" strike="noStrike" cap="none">
                <a:solidFill>
                  <a:srgbClr val="000000"/>
                </a:solidFill>
                <a:latin typeface="Roboto"/>
                <a:ea typeface="Roboto"/>
                <a:cs typeface="Roboto"/>
                <a:sym typeface="Roboto"/>
              </a:rPr>
              <a:t>Analizamos productos y servicios actuales con el fin de ofrecer servicios y modelos de negocio nuevos o extendidos a través de innovaciones, nuevas plataformas y cooperaciones.</a:t>
            </a:r>
            <a:endParaRPr sz="7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¿Cómo de resistente es ahora y en el  futuro mi modelo comercial actual?</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¿Qué estrategias, modelos de negocio y productos ofrecen mis competidores y empresas más innovadoras?</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Sobre los componentes de nuestra cadena de valor, ¿qué servicios/productos generan beneficios digitales para el cliente? ¿qué servicios/productos de nuestra cadena de valor se pueden ofrecer por separado? Herramientas: Lienzo de Modelo de Negocio y de Proposición de Valor.</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¿Qué plataformas, productos, modelos de cooperación y canales tienen el potencial de aumentar/multiplicar nuestro mercado potencial?</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¿Qué otras innovaciones podemos aprovechar para aumentar/expandir/redefinir nuestra oferta de mercado?</a:t>
            </a:r>
            <a:endParaRPr sz="600" b="0" i="0" u="none" strike="noStrike" cap="none">
              <a:solidFill>
                <a:srgbClr val="000000"/>
              </a:solidFill>
              <a:latin typeface="Roboto"/>
              <a:ea typeface="Roboto"/>
              <a:cs typeface="Roboto"/>
              <a:sym typeface="Roboto"/>
            </a:endParaRPr>
          </a:p>
        </p:txBody>
      </p:sp>
      <p:sp>
        <p:nvSpPr>
          <p:cNvPr id="247" name="Google Shape;247;p16"/>
          <p:cNvSpPr txBox="1"/>
          <p:nvPr/>
        </p:nvSpPr>
        <p:spPr>
          <a:xfrm>
            <a:off x="4692765" y="2698203"/>
            <a:ext cx="2190600" cy="2287200"/>
          </a:xfrm>
          <a:prstGeom prst="rect">
            <a:avLst/>
          </a:prstGeom>
          <a:solidFill>
            <a:srgbClr val="FFFFFF"/>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073763"/>
                </a:solidFill>
                <a:latin typeface="Roboto"/>
                <a:ea typeface="Roboto"/>
                <a:cs typeface="Roboto"/>
                <a:sym typeface="Roboto"/>
              </a:rPr>
              <a:t>5 Ingeniería de procesos</a:t>
            </a:r>
            <a:endParaRPr sz="12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1" i="0" u="none" strike="noStrike" cap="none">
                <a:solidFill>
                  <a:srgbClr val="000000"/>
                </a:solidFill>
                <a:latin typeface="Roboto"/>
                <a:ea typeface="Roboto"/>
                <a:cs typeface="Roboto"/>
                <a:sym typeface="Roboto"/>
              </a:rPr>
              <a:t>Los procesos deben estandarizarse, simplificarse, ser más rápidos y más eficientes y, cuando sea posible, digitalizarse y automatizarse.</a:t>
            </a:r>
            <a:endParaRPr sz="7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¿Cuáles son nuestros procesos actuales y cuáles tenemos que modificar debido a los nuevos requisitos y tecnologías (Herramienta: Mapa de procesos)?</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¿Qué procesos podemos digitalizar y automatizar, y cómo?</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¿Qué métodos de mejora de procesos usaremos en el futuro para reaccionar de manera más dinámica al mercado (agilidad)?</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¿Cuáles son los requisitos informáticos impulsados por los nuevos procesos?</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¿Cómo mediremos el rendimiento de nuestros procesos (output) en el futuro?</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¿Cuáles son nuestros “quick-wins” (que pueden implementarse rápidamente al ser de menor complejidad) para mejorar y simplificar los procesos a corto plazo?</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p:txBody>
      </p:sp>
      <p:sp>
        <p:nvSpPr>
          <p:cNvPr id="248" name="Google Shape;248;p16"/>
          <p:cNvSpPr txBox="1"/>
          <p:nvPr/>
        </p:nvSpPr>
        <p:spPr>
          <a:xfrm>
            <a:off x="6883101" y="483750"/>
            <a:ext cx="2190600" cy="2214300"/>
          </a:xfrm>
          <a:prstGeom prst="rect">
            <a:avLst/>
          </a:prstGeom>
          <a:solidFill>
            <a:srgbClr val="FFFFFF"/>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073763"/>
                </a:solidFill>
                <a:latin typeface="Roboto"/>
                <a:ea typeface="Roboto"/>
                <a:cs typeface="Roboto"/>
                <a:sym typeface="Roboto"/>
              </a:rPr>
              <a:t>6 Cultura digital/liderazgo</a:t>
            </a: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400"/>
              <a:buFont typeface="Arial"/>
              <a:buNone/>
            </a:pPr>
            <a:endParaRPr sz="4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1" i="0" u="none" strike="noStrike" cap="none">
                <a:solidFill>
                  <a:srgbClr val="000000"/>
                </a:solidFill>
                <a:latin typeface="Roboto"/>
                <a:ea typeface="Roboto"/>
                <a:cs typeface="Roboto"/>
                <a:sym typeface="Roboto"/>
              </a:rPr>
              <a:t>La digitalización está provocando un proceso de cambio que conduce a una adaptación de los principios de gestión y a nuevas formas de organización.</a:t>
            </a:r>
            <a:endParaRPr sz="7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¿Cuál es la situación de nuestros empleados y cuál es su actitud hacia la transformación digital?</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¿Qué nuevos principios de gestión y formas de organización queremos introducir?</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¿Cómo desarrollamos las bases del liderazgo digital junto con nuestros empleados?</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¿Qué habilidades necesitamos para implementar con éxito la transformación?</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¿Cómo podemos apoyar los procesos de creatividad e innovación de nuestros empleados?</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¿Cómo apoyamos de forma concreta a nuestros empleados en este proceso de cambio?</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¿Disponemos de metodologías “agiles” que reduzcan el tiempo de puesta a disposición de un producto/servicio en el mercado y que incrementen la colaboración?</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p:txBody>
      </p:sp>
      <p:sp>
        <p:nvSpPr>
          <p:cNvPr id="249" name="Google Shape;249;p16"/>
          <p:cNvSpPr txBox="1"/>
          <p:nvPr/>
        </p:nvSpPr>
        <p:spPr>
          <a:xfrm>
            <a:off x="6883100" y="2698225"/>
            <a:ext cx="2190600" cy="2287200"/>
          </a:xfrm>
          <a:prstGeom prst="rect">
            <a:avLst/>
          </a:prstGeom>
          <a:solidFill>
            <a:srgbClr val="FFFFFF"/>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073763"/>
                </a:solidFill>
                <a:latin typeface="Roboto"/>
                <a:ea typeface="Roboto"/>
                <a:cs typeface="Roboto"/>
                <a:sym typeface="Roboto"/>
              </a:rPr>
              <a:t>7 Marketing digital</a:t>
            </a: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1" i="0" u="none" strike="noStrike" cap="none">
                <a:solidFill>
                  <a:srgbClr val="000000"/>
                </a:solidFill>
                <a:latin typeface="Roboto"/>
                <a:ea typeface="Roboto"/>
                <a:cs typeface="Roboto"/>
                <a:sym typeface="Roboto"/>
              </a:rPr>
              <a:t>Con el marketing digital, surgen enfoques nuevos (y en ocasiones automatizados) en ventas, comunicación, servicio al cliente y gestión de relaciones.</a:t>
            </a:r>
            <a:endParaRPr sz="7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¿Cuál es nuestra nueva estrategia integral de marketing digital (marketing, distribución, ventas, servicio al cliente)?</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¿Cómo se reestructurarán los diferentes equipos y cómo trabajarán juntos en el futuro?</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¿Qué plataformas y soluciones (por ejemplo, automatización de marketing, comercio electrónico, CRM, marketing de contenidos, medios sociales) utilizaremos en el futuro? </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¿Cómo podemos optimizar continuamente nuestras iniciativas de marketing y ventas?</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¿Qué procesos, medidas y datos de marketing respaldarán aún más la transformación de la organización?</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p:txBody>
      </p:sp>
      <p:sp>
        <p:nvSpPr>
          <p:cNvPr id="250" name="Google Shape;250;p16"/>
          <p:cNvSpPr txBox="1"/>
          <p:nvPr/>
        </p:nvSpPr>
        <p:spPr>
          <a:xfrm>
            <a:off x="-19759" y="-38097"/>
            <a:ext cx="4479461" cy="51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800"/>
              <a:buFont typeface="Arial"/>
              <a:buNone/>
            </a:pPr>
            <a:r>
              <a:rPr lang="es" sz="1800" b="1" i="0" u="none" strike="noStrike" cap="none">
                <a:solidFill>
                  <a:schemeClr val="lt1"/>
                </a:solidFill>
                <a:latin typeface="Roboto"/>
                <a:ea typeface="Roboto"/>
                <a:cs typeface="Roboto"/>
                <a:sym typeface="Roboto"/>
              </a:rPr>
              <a:t>Lienzo de Transformación Digital (Guía)</a:t>
            </a:r>
            <a:endParaRPr sz="1800" b="1" i="0" u="none" strike="noStrike" cap="none">
              <a:solidFill>
                <a:schemeClr val="lt1"/>
              </a:solidFill>
              <a:latin typeface="Roboto"/>
              <a:ea typeface="Roboto"/>
              <a:cs typeface="Roboto"/>
              <a:sym typeface="Roboto"/>
            </a:endParaRPr>
          </a:p>
        </p:txBody>
      </p:sp>
      <p:sp>
        <p:nvSpPr>
          <p:cNvPr id="251" name="Google Shape;251;p16"/>
          <p:cNvSpPr txBox="1"/>
          <p:nvPr/>
        </p:nvSpPr>
        <p:spPr>
          <a:xfrm>
            <a:off x="3115678" y="4924978"/>
            <a:ext cx="6063600" cy="253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700"/>
              <a:buFont typeface="Arial"/>
              <a:buNone/>
            </a:pPr>
            <a:r>
              <a:rPr lang="es" sz="700" b="0" i="0" u="none" strike="noStrike" cap="none">
                <a:solidFill>
                  <a:schemeClr val="lt1"/>
                </a:solidFill>
                <a:latin typeface="Arial"/>
                <a:ea typeface="Arial"/>
                <a:cs typeface="Arial"/>
                <a:sym typeface="Arial"/>
              </a:rPr>
              <a:t>*Los siete campos de acción de la transformación digital se basan en la investigación del Prof. Dr. Marc K. Peter entre 2.590 organizaciones</a:t>
            </a:r>
            <a:endParaRPr sz="700" b="0" i="0" u="none" strike="noStrike" cap="none">
              <a:solidFill>
                <a:schemeClr val="lt1"/>
              </a:solidFill>
              <a:latin typeface="Arial"/>
              <a:ea typeface="Arial"/>
              <a:cs typeface="Arial"/>
              <a:sym typeface="Arial"/>
            </a:endParaRPr>
          </a:p>
        </p:txBody>
      </p:sp>
      <p:pic>
        <p:nvPicPr>
          <p:cNvPr id="252" name="Google Shape;252;p16"/>
          <p:cNvPicPr preferRelativeResize="0"/>
          <p:nvPr/>
        </p:nvPicPr>
        <p:blipFill rotWithShape="1">
          <a:blip r:embed="rId3">
            <a:alphaModFix/>
          </a:blip>
          <a:srcRect/>
          <a:stretch/>
        </p:blipFill>
        <p:spPr>
          <a:xfrm>
            <a:off x="2170325" y="555075"/>
            <a:ext cx="256931" cy="237550"/>
          </a:xfrm>
          <a:prstGeom prst="rect">
            <a:avLst/>
          </a:prstGeom>
          <a:noFill/>
          <a:ln>
            <a:noFill/>
          </a:ln>
        </p:spPr>
      </p:pic>
      <p:pic>
        <p:nvPicPr>
          <p:cNvPr id="253" name="Google Shape;253;p16"/>
          <p:cNvPicPr preferRelativeResize="0"/>
          <p:nvPr/>
        </p:nvPicPr>
        <p:blipFill rotWithShape="1">
          <a:blip r:embed="rId4">
            <a:alphaModFix/>
          </a:blip>
          <a:srcRect/>
          <a:stretch/>
        </p:blipFill>
        <p:spPr>
          <a:xfrm>
            <a:off x="4413725" y="555075"/>
            <a:ext cx="193550" cy="237539"/>
          </a:xfrm>
          <a:prstGeom prst="rect">
            <a:avLst/>
          </a:prstGeom>
          <a:noFill/>
          <a:ln>
            <a:noFill/>
          </a:ln>
        </p:spPr>
      </p:pic>
      <p:pic>
        <p:nvPicPr>
          <p:cNvPr id="254" name="Google Shape;254;p16"/>
          <p:cNvPicPr preferRelativeResize="0"/>
          <p:nvPr/>
        </p:nvPicPr>
        <p:blipFill rotWithShape="1">
          <a:blip r:embed="rId5">
            <a:alphaModFix/>
          </a:blip>
          <a:srcRect/>
          <a:stretch/>
        </p:blipFill>
        <p:spPr>
          <a:xfrm>
            <a:off x="6560261" y="525775"/>
            <a:ext cx="251787" cy="237550"/>
          </a:xfrm>
          <a:prstGeom prst="rect">
            <a:avLst/>
          </a:prstGeom>
          <a:noFill/>
          <a:ln>
            <a:noFill/>
          </a:ln>
        </p:spPr>
      </p:pic>
      <p:pic>
        <p:nvPicPr>
          <p:cNvPr id="255" name="Google Shape;255;p16"/>
          <p:cNvPicPr preferRelativeResize="0"/>
          <p:nvPr/>
        </p:nvPicPr>
        <p:blipFill rotWithShape="1">
          <a:blip r:embed="rId6">
            <a:alphaModFix/>
          </a:blip>
          <a:srcRect/>
          <a:stretch/>
        </p:blipFill>
        <p:spPr>
          <a:xfrm>
            <a:off x="8815824" y="525775"/>
            <a:ext cx="193550" cy="300018"/>
          </a:xfrm>
          <a:prstGeom prst="rect">
            <a:avLst/>
          </a:prstGeom>
          <a:noFill/>
          <a:ln>
            <a:noFill/>
          </a:ln>
        </p:spPr>
      </p:pic>
      <p:pic>
        <p:nvPicPr>
          <p:cNvPr id="256" name="Google Shape;256;p16"/>
          <p:cNvPicPr preferRelativeResize="0"/>
          <p:nvPr/>
        </p:nvPicPr>
        <p:blipFill rotWithShape="1">
          <a:blip r:embed="rId7">
            <a:alphaModFix/>
          </a:blip>
          <a:srcRect/>
          <a:stretch/>
        </p:blipFill>
        <p:spPr>
          <a:xfrm>
            <a:off x="4397288" y="2750247"/>
            <a:ext cx="226427" cy="178950"/>
          </a:xfrm>
          <a:prstGeom prst="rect">
            <a:avLst/>
          </a:prstGeom>
          <a:noFill/>
          <a:ln>
            <a:noFill/>
          </a:ln>
        </p:spPr>
      </p:pic>
      <p:pic>
        <p:nvPicPr>
          <p:cNvPr id="257" name="Google Shape;257;p16"/>
          <p:cNvPicPr preferRelativeResize="0"/>
          <p:nvPr/>
        </p:nvPicPr>
        <p:blipFill rotWithShape="1">
          <a:blip r:embed="rId8">
            <a:alphaModFix/>
          </a:blip>
          <a:srcRect/>
          <a:stretch/>
        </p:blipFill>
        <p:spPr>
          <a:xfrm>
            <a:off x="6572925" y="2758383"/>
            <a:ext cx="251800" cy="211654"/>
          </a:xfrm>
          <a:prstGeom prst="rect">
            <a:avLst/>
          </a:prstGeom>
          <a:noFill/>
          <a:ln>
            <a:noFill/>
          </a:ln>
        </p:spPr>
      </p:pic>
      <p:pic>
        <p:nvPicPr>
          <p:cNvPr id="258" name="Google Shape;258;p16"/>
          <p:cNvPicPr preferRelativeResize="0"/>
          <p:nvPr/>
        </p:nvPicPr>
        <p:blipFill rotWithShape="1">
          <a:blip r:embed="rId9">
            <a:alphaModFix/>
          </a:blip>
          <a:srcRect/>
          <a:stretch/>
        </p:blipFill>
        <p:spPr>
          <a:xfrm>
            <a:off x="8747114" y="2760148"/>
            <a:ext cx="256925" cy="2127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D3A6D"/>
        </a:solidFill>
        <a:effectLst/>
      </p:bgPr>
    </p:bg>
    <p:spTree>
      <p:nvGrpSpPr>
        <p:cNvPr id="1" name="Shape 262"/>
        <p:cNvGrpSpPr/>
        <p:nvPr/>
      </p:nvGrpSpPr>
      <p:grpSpPr>
        <a:xfrm>
          <a:off x="0" y="0"/>
          <a:ext cx="0" cy="0"/>
          <a:chOff x="0" y="0"/>
          <a:chExt cx="0" cy="0"/>
        </a:xfrm>
      </p:grpSpPr>
      <p:grpSp>
        <p:nvGrpSpPr>
          <p:cNvPr id="263" name="Google Shape;263;p17"/>
          <p:cNvGrpSpPr/>
          <p:nvPr/>
        </p:nvGrpSpPr>
        <p:grpSpPr>
          <a:xfrm>
            <a:off x="14110" y="21176"/>
            <a:ext cx="9059591" cy="5078244"/>
            <a:chOff x="14110" y="22325"/>
            <a:chExt cx="9059591" cy="4963100"/>
          </a:xfrm>
        </p:grpSpPr>
        <p:sp>
          <p:nvSpPr>
            <p:cNvPr id="264" name="Google Shape;264;p17"/>
            <p:cNvSpPr txBox="1"/>
            <p:nvPr/>
          </p:nvSpPr>
          <p:spPr>
            <a:xfrm>
              <a:off x="49400" y="483750"/>
              <a:ext cx="2453100" cy="4501200"/>
            </a:xfrm>
            <a:prstGeom prst="rect">
              <a:avLst/>
            </a:prstGeom>
            <a:solidFill>
              <a:srgbClr val="FFFFFF"/>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073763"/>
                  </a:solidFill>
                  <a:latin typeface="Roboto"/>
                  <a:ea typeface="Roboto"/>
                  <a:cs typeface="Roboto"/>
                  <a:sym typeface="Roboto"/>
                </a:rPr>
                <a:t>1 Cliente como centro</a:t>
              </a:r>
              <a:endParaRPr sz="12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s" sz="800" b="1" i="0" u="none" strike="noStrike" cap="none">
                  <a:solidFill>
                    <a:srgbClr val="000000"/>
                  </a:solidFill>
                  <a:latin typeface="Roboto"/>
                  <a:ea typeface="Roboto"/>
                  <a:cs typeface="Roboto"/>
                  <a:sym typeface="Roboto"/>
                </a:rPr>
                <a:t>Fuerte énfasis en la orientación al cliente, en ofertas personalizadas, en la comunicación digital y en los canales de venta.</a:t>
              </a: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&lt;rellena este bloque&gt;</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Roboto"/>
                <a:ea typeface="Roboto"/>
                <a:cs typeface="Roboto"/>
                <a:sym typeface="Roboto"/>
              </a:endParaRPr>
            </a:p>
          </p:txBody>
        </p:sp>
        <p:sp>
          <p:nvSpPr>
            <p:cNvPr id="265" name="Google Shape;265;p17"/>
            <p:cNvSpPr txBox="1"/>
            <p:nvPr/>
          </p:nvSpPr>
          <p:spPr>
            <a:xfrm>
              <a:off x="2502429" y="483750"/>
              <a:ext cx="2190600" cy="2214300"/>
            </a:xfrm>
            <a:prstGeom prst="rect">
              <a:avLst/>
            </a:prstGeom>
            <a:solidFill>
              <a:srgbClr val="FFFFFF"/>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073763"/>
                  </a:solidFill>
                  <a:latin typeface="Roboto"/>
                  <a:ea typeface="Roboto"/>
                  <a:cs typeface="Roboto"/>
                  <a:sym typeface="Roboto"/>
                </a:rPr>
                <a:t>2 Tecnologías</a:t>
              </a:r>
              <a:endParaRPr sz="12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1" i="0" u="none" strike="noStrike" cap="none">
                  <a:solidFill>
                    <a:srgbClr val="073763"/>
                  </a:solidFill>
                  <a:latin typeface="Roboto"/>
                  <a:ea typeface="Roboto"/>
                  <a:cs typeface="Roboto"/>
                  <a:sym typeface="Roboto"/>
                </a:rPr>
                <a:t>Esto incluye plataformas y aplicaciones, así como la conexión de componentes industriales y productos de consumo (Industria 4.0 e Internet de las cosas).</a:t>
              </a:r>
              <a:endParaRPr sz="7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400"/>
                <a:buFont typeface="Arial"/>
                <a:buNone/>
              </a:pPr>
              <a:endParaRPr sz="4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&lt;rellena este bloque&gt;</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p:txBody>
        </p:sp>
        <p:sp>
          <p:nvSpPr>
            <p:cNvPr id="266" name="Google Shape;266;p17"/>
            <p:cNvSpPr txBox="1"/>
            <p:nvPr/>
          </p:nvSpPr>
          <p:spPr>
            <a:xfrm>
              <a:off x="2502429" y="2698188"/>
              <a:ext cx="2190600" cy="2287200"/>
            </a:xfrm>
            <a:prstGeom prst="rect">
              <a:avLst/>
            </a:prstGeom>
            <a:solidFill>
              <a:srgbClr val="FFFFFF"/>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073763"/>
                  </a:solidFill>
                  <a:latin typeface="Roboto"/>
                  <a:ea typeface="Roboto"/>
                  <a:cs typeface="Roboto"/>
                  <a:sym typeface="Roboto"/>
                </a:rPr>
                <a:t>3 Nube y datos</a:t>
              </a:r>
              <a:endParaRPr sz="12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1" i="0" u="none" strike="noStrike" cap="none">
                  <a:solidFill>
                    <a:srgbClr val="073763"/>
                  </a:solidFill>
                  <a:latin typeface="Roboto"/>
                  <a:ea typeface="Roboto"/>
                  <a:cs typeface="Roboto"/>
                  <a:sym typeface="Roboto"/>
                </a:rPr>
                <a:t>Las actividades digitales requieren modelos y sistemas basados en datos, datos inteligentes y una infraestructura informática flexible basada en la web.</a:t>
              </a:r>
              <a:endParaRPr sz="7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400"/>
                <a:buFont typeface="Arial"/>
                <a:buNone/>
              </a:pPr>
              <a:endParaRPr sz="4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&lt;rellena este bloque&gt;</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73763"/>
                </a:solidFill>
                <a:latin typeface="Roboto"/>
                <a:ea typeface="Roboto"/>
                <a:cs typeface="Roboto"/>
                <a:sym typeface="Roboto"/>
              </a:endParaRPr>
            </a:p>
          </p:txBody>
        </p:sp>
        <p:sp>
          <p:nvSpPr>
            <p:cNvPr id="267" name="Google Shape;267;p17"/>
            <p:cNvSpPr txBox="1"/>
            <p:nvPr/>
          </p:nvSpPr>
          <p:spPr>
            <a:xfrm>
              <a:off x="4692765" y="483765"/>
              <a:ext cx="2190600" cy="2214300"/>
            </a:xfrm>
            <a:prstGeom prst="rect">
              <a:avLst/>
            </a:prstGeom>
            <a:solidFill>
              <a:srgbClr val="FFFFFF"/>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073763"/>
                  </a:solidFill>
                  <a:latin typeface="Roboto"/>
                  <a:ea typeface="Roboto"/>
                  <a:cs typeface="Roboto"/>
                  <a:sym typeface="Roboto"/>
                </a:rPr>
                <a:t>4 Negocio digital</a:t>
              </a:r>
              <a:endParaRPr sz="12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400"/>
                <a:buFont typeface="Arial"/>
                <a:buNone/>
              </a:pPr>
              <a:endParaRPr sz="4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1" i="0" u="none" strike="noStrike" cap="none">
                  <a:solidFill>
                    <a:srgbClr val="000000"/>
                  </a:solidFill>
                  <a:latin typeface="Roboto"/>
                  <a:ea typeface="Roboto"/>
                  <a:cs typeface="Roboto"/>
                  <a:sym typeface="Roboto"/>
                </a:rPr>
                <a:t>Analizamos productos y servicios actuales con el fin de ofrecer servicios y modelos de negocio nuevos o extendidos a través de innovaciones, nuevas plataformas y cooperaciones.</a:t>
              </a:r>
              <a:endParaRPr sz="7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&lt;rellena este bloque&gt;</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p:txBody>
        </p:sp>
        <p:sp>
          <p:nvSpPr>
            <p:cNvPr id="268" name="Google Shape;268;p17"/>
            <p:cNvSpPr txBox="1"/>
            <p:nvPr/>
          </p:nvSpPr>
          <p:spPr>
            <a:xfrm>
              <a:off x="4692765" y="2698203"/>
              <a:ext cx="2190600" cy="2287200"/>
            </a:xfrm>
            <a:prstGeom prst="rect">
              <a:avLst/>
            </a:prstGeom>
            <a:solidFill>
              <a:srgbClr val="FFFFFF"/>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073763"/>
                  </a:solidFill>
                  <a:latin typeface="Roboto"/>
                  <a:ea typeface="Roboto"/>
                  <a:cs typeface="Roboto"/>
                  <a:sym typeface="Roboto"/>
                </a:rPr>
                <a:t>5 Ingeniería de procesos</a:t>
              </a:r>
              <a:endParaRPr sz="1200" b="1" i="0" u="none" strike="noStrike" cap="none">
                <a:solidFill>
                  <a:srgbClr val="07376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1" i="0" u="none" strike="noStrike" cap="none">
                  <a:solidFill>
                    <a:srgbClr val="000000"/>
                  </a:solidFill>
                  <a:latin typeface="Roboto"/>
                  <a:ea typeface="Roboto"/>
                  <a:cs typeface="Roboto"/>
                  <a:sym typeface="Roboto"/>
                </a:rPr>
                <a:t>Los procesos deben estandarizarse, simplificarse, ser más rápidos y más eficientes y, cuando sea posible, digitalizarse y automatizarse.</a:t>
              </a:r>
              <a:endParaRPr sz="7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&lt;rellena este bloque&gt;</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p:txBody>
        </p:sp>
        <p:sp>
          <p:nvSpPr>
            <p:cNvPr id="269" name="Google Shape;269;p17"/>
            <p:cNvSpPr txBox="1"/>
            <p:nvPr/>
          </p:nvSpPr>
          <p:spPr>
            <a:xfrm>
              <a:off x="6883101" y="483750"/>
              <a:ext cx="2190600" cy="2214300"/>
            </a:xfrm>
            <a:prstGeom prst="rect">
              <a:avLst/>
            </a:prstGeom>
            <a:solidFill>
              <a:srgbClr val="FFFFFF"/>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073763"/>
                  </a:solidFill>
                  <a:latin typeface="Roboto"/>
                  <a:ea typeface="Roboto"/>
                  <a:cs typeface="Roboto"/>
                  <a:sym typeface="Roboto"/>
                </a:rPr>
                <a:t>6 Cultura digital/liderazgo</a:t>
              </a: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400"/>
                <a:buFont typeface="Arial"/>
                <a:buNone/>
              </a:pPr>
              <a:endParaRPr sz="4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1" i="0" u="none" strike="noStrike" cap="none">
                  <a:solidFill>
                    <a:srgbClr val="000000"/>
                  </a:solidFill>
                  <a:latin typeface="Roboto"/>
                  <a:ea typeface="Roboto"/>
                  <a:cs typeface="Roboto"/>
                  <a:sym typeface="Roboto"/>
                </a:rPr>
                <a:t>La digitalización está provocando un proceso de cambio que conduce a una adaptación de los principios de gestión y a nuevas formas de organización.</a:t>
              </a:r>
              <a:endParaRPr sz="7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&lt;rellena este bloque&gt;</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p:txBody>
        </p:sp>
        <p:sp>
          <p:nvSpPr>
            <p:cNvPr id="270" name="Google Shape;270;p17"/>
            <p:cNvSpPr txBox="1"/>
            <p:nvPr/>
          </p:nvSpPr>
          <p:spPr>
            <a:xfrm>
              <a:off x="6883100" y="2698225"/>
              <a:ext cx="2190600" cy="2287200"/>
            </a:xfrm>
            <a:prstGeom prst="rect">
              <a:avLst/>
            </a:prstGeom>
            <a:solidFill>
              <a:srgbClr val="FFFFFF"/>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073763"/>
                  </a:solidFill>
                  <a:latin typeface="Roboto"/>
                  <a:ea typeface="Roboto"/>
                  <a:cs typeface="Roboto"/>
                  <a:sym typeface="Roboto"/>
                </a:rPr>
                <a:t>7 Marketing digital</a:t>
              </a: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b="1" i="0" u="none" strike="noStrike" cap="none">
                  <a:solidFill>
                    <a:srgbClr val="000000"/>
                  </a:solidFill>
                  <a:latin typeface="Roboto"/>
                  <a:ea typeface="Roboto"/>
                  <a:cs typeface="Roboto"/>
                  <a:sym typeface="Roboto"/>
                </a:rPr>
                <a:t>Con el marketing digital, surgen enfoques nuevos (y en ocasiones automatizados) en ventas, comunicación, servicio al cliente y gestión de relaciones.</a:t>
              </a:r>
              <a:endParaRPr sz="7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s" sz="600" b="0" i="0" u="none" strike="noStrike" cap="none">
                  <a:solidFill>
                    <a:srgbClr val="000000"/>
                  </a:solidFill>
                  <a:latin typeface="Roboto"/>
                  <a:ea typeface="Roboto"/>
                  <a:cs typeface="Roboto"/>
                  <a:sym typeface="Roboto"/>
                </a:rPr>
                <a:t>&lt;rellena este bloque&gt;</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p:txBody>
        </p:sp>
        <p:sp>
          <p:nvSpPr>
            <p:cNvPr id="271" name="Google Shape;271;p17"/>
            <p:cNvSpPr txBox="1"/>
            <p:nvPr/>
          </p:nvSpPr>
          <p:spPr>
            <a:xfrm>
              <a:off x="14110" y="22325"/>
              <a:ext cx="3753600" cy="51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800"/>
                <a:buFont typeface="Arial"/>
                <a:buNone/>
              </a:pPr>
              <a:r>
                <a:rPr lang="es" sz="1800" b="1" i="0" u="none" strike="noStrike" cap="none">
                  <a:solidFill>
                    <a:schemeClr val="lt1"/>
                  </a:solidFill>
                  <a:latin typeface="Roboto"/>
                  <a:ea typeface="Roboto"/>
                  <a:cs typeface="Roboto"/>
                  <a:sym typeface="Roboto"/>
                </a:rPr>
                <a:t>Lienzo de Transformación Digital</a:t>
              </a:r>
              <a:endParaRPr sz="1800" b="1" i="0" u="none" strike="noStrike" cap="none">
                <a:solidFill>
                  <a:schemeClr val="lt1"/>
                </a:solidFill>
                <a:latin typeface="Roboto"/>
                <a:ea typeface="Roboto"/>
                <a:cs typeface="Roboto"/>
                <a:sym typeface="Roboto"/>
              </a:endParaRPr>
            </a:p>
          </p:txBody>
        </p:sp>
        <p:pic>
          <p:nvPicPr>
            <p:cNvPr id="272" name="Google Shape;272;p17"/>
            <p:cNvPicPr preferRelativeResize="0"/>
            <p:nvPr/>
          </p:nvPicPr>
          <p:blipFill rotWithShape="1">
            <a:blip r:embed="rId3">
              <a:alphaModFix/>
            </a:blip>
            <a:srcRect/>
            <a:stretch/>
          </p:blipFill>
          <p:spPr>
            <a:xfrm>
              <a:off x="2170325" y="555075"/>
              <a:ext cx="256931" cy="237550"/>
            </a:xfrm>
            <a:prstGeom prst="rect">
              <a:avLst/>
            </a:prstGeom>
            <a:noFill/>
            <a:ln>
              <a:noFill/>
            </a:ln>
          </p:spPr>
        </p:pic>
        <p:pic>
          <p:nvPicPr>
            <p:cNvPr id="273" name="Google Shape;273;p17"/>
            <p:cNvPicPr preferRelativeResize="0"/>
            <p:nvPr/>
          </p:nvPicPr>
          <p:blipFill rotWithShape="1">
            <a:blip r:embed="rId4">
              <a:alphaModFix/>
            </a:blip>
            <a:srcRect/>
            <a:stretch/>
          </p:blipFill>
          <p:spPr>
            <a:xfrm>
              <a:off x="4413725" y="555075"/>
              <a:ext cx="193550" cy="237539"/>
            </a:xfrm>
            <a:prstGeom prst="rect">
              <a:avLst/>
            </a:prstGeom>
            <a:noFill/>
            <a:ln>
              <a:noFill/>
            </a:ln>
          </p:spPr>
        </p:pic>
        <p:pic>
          <p:nvPicPr>
            <p:cNvPr id="274" name="Google Shape;274;p17"/>
            <p:cNvPicPr preferRelativeResize="0"/>
            <p:nvPr/>
          </p:nvPicPr>
          <p:blipFill rotWithShape="1">
            <a:blip r:embed="rId5">
              <a:alphaModFix/>
            </a:blip>
            <a:srcRect/>
            <a:stretch/>
          </p:blipFill>
          <p:spPr>
            <a:xfrm>
              <a:off x="6560261" y="525775"/>
              <a:ext cx="251787" cy="237550"/>
            </a:xfrm>
            <a:prstGeom prst="rect">
              <a:avLst/>
            </a:prstGeom>
            <a:noFill/>
            <a:ln>
              <a:noFill/>
            </a:ln>
          </p:spPr>
        </p:pic>
        <p:pic>
          <p:nvPicPr>
            <p:cNvPr id="275" name="Google Shape;275;p17"/>
            <p:cNvPicPr preferRelativeResize="0"/>
            <p:nvPr/>
          </p:nvPicPr>
          <p:blipFill rotWithShape="1">
            <a:blip r:embed="rId6">
              <a:alphaModFix/>
            </a:blip>
            <a:srcRect/>
            <a:stretch/>
          </p:blipFill>
          <p:spPr>
            <a:xfrm>
              <a:off x="8815824" y="525775"/>
              <a:ext cx="193550" cy="300018"/>
            </a:xfrm>
            <a:prstGeom prst="rect">
              <a:avLst/>
            </a:prstGeom>
            <a:noFill/>
            <a:ln>
              <a:noFill/>
            </a:ln>
          </p:spPr>
        </p:pic>
        <p:pic>
          <p:nvPicPr>
            <p:cNvPr id="276" name="Google Shape;276;p17"/>
            <p:cNvPicPr preferRelativeResize="0"/>
            <p:nvPr/>
          </p:nvPicPr>
          <p:blipFill rotWithShape="1">
            <a:blip r:embed="rId7">
              <a:alphaModFix/>
            </a:blip>
            <a:srcRect/>
            <a:stretch/>
          </p:blipFill>
          <p:spPr>
            <a:xfrm>
              <a:off x="4397288" y="2750247"/>
              <a:ext cx="226427" cy="178950"/>
            </a:xfrm>
            <a:prstGeom prst="rect">
              <a:avLst/>
            </a:prstGeom>
            <a:noFill/>
            <a:ln>
              <a:noFill/>
            </a:ln>
          </p:spPr>
        </p:pic>
        <p:pic>
          <p:nvPicPr>
            <p:cNvPr id="277" name="Google Shape;277;p17"/>
            <p:cNvPicPr preferRelativeResize="0"/>
            <p:nvPr/>
          </p:nvPicPr>
          <p:blipFill rotWithShape="1">
            <a:blip r:embed="rId8">
              <a:alphaModFix/>
            </a:blip>
            <a:srcRect/>
            <a:stretch/>
          </p:blipFill>
          <p:spPr>
            <a:xfrm>
              <a:off x="6572925" y="2758383"/>
              <a:ext cx="251800" cy="211654"/>
            </a:xfrm>
            <a:prstGeom prst="rect">
              <a:avLst/>
            </a:prstGeom>
            <a:noFill/>
            <a:ln>
              <a:noFill/>
            </a:ln>
          </p:spPr>
        </p:pic>
        <p:pic>
          <p:nvPicPr>
            <p:cNvPr id="278" name="Google Shape;278;p17"/>
            <p:cNvPicPr preferRelativeResize="0"/>
            <p:nvPr/>
          </p:nvPicPr>
          <p:blipFill rotWithShape="1">
            <a:blip r:embed="rId9">
              <a:alphaModFix/>
            </a:blip>
            <a:srcRect/>
            <a:stretch/>
          </p:blipFill>
          <p:spPr>
            <a:xfrm>
              <a:off x="8747114" y="2760148"/>
              <a:ext cx="256925" cy="212766"/>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04886"/>
        </a:solidFill>
        <a:effectLst/>
      </p:bgPr>
    </p:bg>
    <p:spTree>
      <p:nvGrpSpPr>
        <p:cNvPr id="1" name="Shape 282"/>
        <p:cNvGrpSpPr/>
        <p:nvPr/>
      </p:nvGrpSpPr>
      <p:grpSpPr>
        <a:xfrm>
          <a:off x="0" y="0"/>
          <a:ext cx="0" cy="0"/>
          <a:chOff x="0" y="0"/>
          <a:chExt cx="0" cy="0"/>
        </a:xfrm>
      </p:grpSpPr>
      <p:sp>
        <p:nvSpPr>
          <p:cNvPr id="283" name="Google Shape;283;p18"/>
          <p:cNvSpPr txBox="1">
            <a:spLocks noGrp="1"/>
          </p:cNvSpPr>
          <p:nvPr>
            <p:ph type="title"/>
          </p:nvPr>
        </p:nvSpPr>
        <p:spPr>
          <a:xfrm>
            <a:off x="133298" y="39005"/>
            <a:ext cx="5370034" cy="500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s">
                <a:latin typeface="Roboto"/>
                <a:ea typeface="Roboto"/>
                <a:cs typeface="Roboto"/>
                <a:sym typeface="Roboto"/>
              </a:rPr>
              <a:t>Herramientas y Tecnologías a mejorar o implantar</a:t>
            </a:r>
            <a:endParaRPr>
              <a:latin typeface="Roboto"/>
              <a:ea typeface="Roboto"/>
              <a:cs typeface="Roboto"/>
              <a:sym typeface="Roboto"/>
            </a:endParaRPr>
          </a:p>
        </p:txBody>
      </p:sp>
      <p:graphicFrame>
        <p:nvGraphicFramePr>
          <p:cNvPr id="284" name="Google Shape;284;p18"/>
          <p:cNvGraphicFramePr/>
          <p:nvPr/>
        </p:nvGraphicFramePr>
        <p:xfrm>
          <a:off x="64656" y="630670"/>
          <a:ext cx="3000000" cy="3000000"/>
        </p:xfrm>
        <a:graphic>
          <a:graphicData uri="http://schemas.openxmlformats.org/drawingml/2006/table">
            <a:tbl>
              <a:tblPr>
                <a:noFill/>
                <a:tableStyleId>{DC8D459B-C575-4099-8446-5F8F27E3CB90}</a:tableStyleId>
              </a:tblPr>
              <a:tblGrid>
                <a:gridCol w="1501000">
                  <a:extLst>
                    <a:ext uri="{9D8B030D-6E8A-4147-A177-3AD203B41FA5}">
                      <a16:colId xmlns:a16="http://schemas.microsoft.com/office/drawing/2014/main" val="20000"/>
                    </a:ext>
                  </a:extLst>
                </a:gridCol>
                <a:gridCol w="3379875">
                  <a:extLst>
                    <a:ext uri="{9D8B030D-6E8A-4147-A177-3AD203B41FA5}">
                      <a16:colId xmlns:a16="http://schemas.microsoft.com/office/drawing/2014/main" val="20001"/>
                    </a:ext>
                  </a:extLst>
                </a:gridCol>
                <a:gridCol w="1803475">
                  <a:extLst>
                    <a:ext uri="{9D8B030D-6E8A-4147-A177-3AD203B41FA5}">
                      <a16:colId xmlns:a16="http://schemas.microsoft.com/office/drawing/2014/main" val="20002"/>
                    </a:ext>
                  </a:extLst>
                </a:gridCol>
                <a:gridCol w="1429600">
                  <a:extLst>
                    <a:ext uri="{9D8B030D-6E8A-4147-A177-3AD203B41FA5}">
                      <a16:colId xmlns:a16="http://schemas.microsoft.com/office/drawing/2014/main" val="20003"/>
                    </a:ext>
                  </a:extLst>
                </a:gridCol>
                <a:gridCol w="910525">
                  <a:extLst>
                    <a:ext uri="{9D8B030D-6E8A-4147-A177-3AD203B41FA5}">
                      <a16:colId xmlns:a16="http://schemas.microsoft.com/office/drawing/2014/main" val="20004"/>
                    </a:ext>
                  </a:extLst>
                </a:gridCol>
              </a:tblGrid>
              <a:tr h="503175">
                <a:tc>
                  <a:txBody>
                    <a:bodyPr/>
                    <a:lstStyle/>
                    <a:p>
                      <a:pPr marL="0" marR="0" lvl="0" indent="0" algn="ctr" rtl="0">
                        <a:lnSpc>
                          <a:spcPct val="100000"/>
                        </a:lnSpc>
                        <a:spcBef>
                          <a:spcPts val="0"/>
                        </a:spcBef>
                        <a:spcAft>
                          <a:spcPts val="0"/>
                        </a:spcAft>
                        <a:buClr>
                          <a:srgbClr val="000000"/>
                        </a:buClr>
                        <a:buSzPts val="1400"/>
                        <a:buFont typeface="Arial"/>
                        <a:buNone/>
                      </a:pPr>
                      <a:r>
                        <a:rPr lang="es" sz="1400" b="1" u="none" strike="noStrike" cap="none">
                          <a:solidFill>
                            <a:srgbClr val="FFFFFF"/>
                          </a:solidFill>
                        </a:rPr>
                        <a:t>Ámbito </a:t>
                      </a:r>
                      <a:endParaRPr sz="1000" u="none" strike="noStrike" cap="none"/>
                    </a:p>
                    <a:p>
                      <a:pPr marL="0" marR="0" lvl="0" indent="0" algn="ctr" rtl="0">
                        <a:lnSpc>
                          <a:spcPct val="100000"/>
                        </a:lnSpc>
                        <a:spcBef>
                          <a:spcPts val="0"/>
                        </a:spcBef>
                        <a:spcAft>
                          <a:spcPts val="0"/>
                        </a:spcAft>
                        <a:buClr>
                          <a:srgbClr val="000000"/>
                        </a:buClr>
                        <a:buSzPts val="1400"/>
                        <a:buFont typeface="Arial"/>
                        <a:buNone/>
                      </a:pPr>
                      <a:endParaRPr sz="1400" b="1" u="none" strike="noStrike" cap="none">
                        <a:solidFill>
                          <a:srgbClr val="FFFFFF"/>
                        </a:solidFill>
                      </a:endParaRPr>
                    </a:p>
                  </a:txBody>
                  <a:tcPr marL="91425" marR="91425" marT="91425" marB="91425">
                    <a:solidFill>
                      <a:srgbClr val="7F7F7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b="1" u="none" strike="noStrike" cap="none">
                          <a:solidFill>
                            <a:srgbClr val="FFFFFF"/>
                          </a:solidFill>
                        </a:rPr>
                        <a:t>Herramienta / Tecnología</a:t>
                      </a:r>
                      <a:endParaRPr sz="1400" b="1" u="none" strike="noStrike" cap="none">
                        <a:solidFill>
                          <a:srgbClr val="FFFFFF"/>
                        </a:solidFill>
                      </a:endParaRPr>
                    </a:p>
                  </a:txBody>
                  <a:tcPr marL="91425" marR="91425" marT="91425" marB="91425">
                    <a:solidFill>
                      <a:srgbClr val="3C78D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 sz="1200" b="1" u="none" strike="noStrike" cap="none">
                          <a:solidFill>
                            <a:srgbClr val="FFFFFF"/>
                          </a:solidFill>
                        </a:rPr>
                        <a:t>Nivel de implantación actual</a:t>
                      </a:r>
                      <a:endParaRPr sz="900" u="none" strike="noStrike" cap="none"/>
                    </a:p>
                  </a:txBody>
                  <a:tcPr marL="91425" marR="91425" marT="91425" marB="91425">
                    <a:solidFill>
                      <a:srgbClr val="66666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 sz="1200" b="1" u="none" strike="noStrike" cap="none">
                          <a:solidFill>
                            <a:srgbClr val="FFFFFF"/>
                          </a:solidFill>
                        </a:rPr>
                        <a:t>Presupuesto</a:t>
                      </a:r>
                      <a:endParaRPr/>
                    </a:p>
                    <a:p>
                      <a:pPr marL="0" marR="0" lvl="0" indent="0" algn="ctr" rtl="0">
                        <a:lnSpc>
                          <a:spcPct val="100000"/>
                        </a:lnSpc>
                        <a:spcBef>
                          <a:spcPts val="0"/>
                        </a:spcBef>
                        <a:spcAft>
                          <a:spcPts val="0"/>
                        </a:spcAft>
                        <a:buClr>
                          <a:srgbClr val="000000"/>
                        </a:buClr>
                        <a:buSzPts val="900"/>
                        <a:buFont typeface="Arial"/>
                        <a:buNone/>
                      </a:pPr>
                      <a:endParaRPr sz="900" u="none" strike="noStrike" cap="none"/>
                    </a:p>
                  </a:txBody>
                  <a:tcPr marL="91425" marR="91425" marT="91425" marB="91425">
                    <a:solidFill>
                      <a:srgbClr val="66666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 sz="1200" b="1" u="none" strike="noStrike" cap="none">
                          <a:solidFill>
                            <a:srgbClr val="FFFFFF"/>
                          </a:solidFill>
                        </a:rPr>
                        <a:t>Prioridad</a:t>
                      </a:r>
                      <a:endParaRPr sz="1200" b="1" u="none" strike="noStrike" cap="none">
                        <a:solidFill>
                          <a:srgbClr val="FFFFFF"/>
                        </a:solidFill>
                      </a:endParaRPr>
                    </a:p>
                  </a:txBody>
                  <a:tcPr marL="91425" marR="91425" marT="91425" marB="91425">
                    <a:solidFill>
                      <a:srgbClr val="666666"/>
                    </a:solidFill>
                  </a:tcPr>
                </a:tc>
                <a:extLst>
                  <a:ext uri="{0D108BD9-81ED-4DB2-BD59-A6C34878D82A}">
                    <a16:rowId xmlns:a16="http://schemas.microsoft.com/office/drawing/2014/main" val="10000"/>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1"/>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2"/>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3"/>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4"/>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5"/>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6"/>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7"/>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8"/>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D3A6D"/>
        </a:solidFill>
        <a:effectLst/>
      </p:bgPr>
    </p:bg>
    <p:spTree>
      <p:nvGrpSpPr>
        <p:cNvPr id="1" name="Shape 288"/>
        <p:cNvGrpSpPr/>
        <p:nvPr/>
      </p:nvGrpSpPr>
      <p:grpSpPr>
        <a:xfrm>
          <a:off x="0" y="0"/>
          <a:ext cx="0" cy="0"/>
          <a:chOff x="0" y="0"/>
          <a:chExt cx="0" cy="0"/>
        </a:xfrm>
      </p:grpSpPr>
      <p:pic>
        <p:nvPicPr>
          <p:cNvPr id="289" name="Google Shape;289;p19"/>
          <p:cNvPicPr preferRelativeResize="0"/>
          <p:nvPr/>
        </p:nvPicPr>
        <p:blipFill rotWithShape="1">
          <a:blip r:embed="rId3">
            <a:alphaModFix/>
          </a:blip>
          <a:srcRect l="9514" r="9513"/>
          <a:stretch/>
        </p:blipFill>
        <p:spPr>
          <a:xfrm>
            <a:off x="-9151" y="0"/>
            <a:ext cx="4255148" cy="5143501"/>
          </a:xfrm>
          <a:prstGeom prst="rect">
            <a:avLst/>
          </a:prstGeom>
          <a:noFill/>
          <a:ln>
            <a:noFill/>
          </a:ln>
        </p:spPr>
      </p:pic>
      <p:sp>
        <p:nvSpPr>
          <p:cNvPr id="290" name="Google Shape;290;p19"/>
          <p:cNvSpPr txBox="1">
            <a:spLocks noGrp="1"/>
          </p:cNvSpPr>
          <p:nvPr>
            <p:ph type="title"/>
          </p:nvPr>
        </p:nvSpPr>
        <p:spPr>
          <a:xfrm>
            <a:off x="265500" y="1297862"/>
            <a:ext cx="3678600" cy="1482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br>
              <a:rPr lang="es" sz="3500">
                <a:solidFill>
                  <a:schemeClr val="lt1"/>
                </a:solidFill>
              </a:rPr>
            </a:br>
            <a:r>
              <a:rPr lang="es" sz="3500">
                <a:solidFill>
                  <a:schemeClr val="lt1"/>
                </a:solidFill>
              </a:rPr>
              <a:t>Gestionando el Cambio</a:t>
            </a:r>
            <a:endParaRPr sz="3500">
              <a:solidFill>
                <a:schemeClr val="lt1"/>
              </a:solidFill>
            </a:endParaRPr>
          </a:p>
        </p:txBody>
      </p:sp>
      <p:sp>
        <p:nvSpPr>
          <p:cNvPr id="291" name="Google Shape;291;p19"/>
          <p:cNvSpPr txBox="1">
            <a:spLocks noGrp="1"/>
          </p:cNvSpPr>
          <p:nvPr>
            <p:ph type="body" idx="2"/>
          </p:nvPr>
        </p:nvSpPr>
        <p:spPr>
          <a:xfrm>
            <a:off x="4383488" y="886674"/>
            <a:ext cx="4623351" cy="3526200"/>
          </a:xfrm>
          <a:prstGeom prst="rect">
            <a:avLst/>
          </a:prstGeom>
          <a:noFill/>
          <a:ln>
            <a:noFill/>
          </a:ln>
        </p:spPr>
        <p:txBody>
          <a:bodyPr spcFirstLastPara="1" wrap="square" lIns="91425" tIns="91425" rIns="91425" bIns="91425" anchor="ctr" anchorCtr="0">
            <a:noAutofit/>
          </a:bodyPr>
          <a:lstStyle/>
          <a:p>
            <a:pPr marL="285750" lvl="0" indent="-171450" algn="l" rtl="0">
              <a:lnSpc>
                <a:spcPct val="115000"/>
              </a:lnSpc>
              <a:spcBef>
                <a:spcPts val="0"/>
              </a:spcBef>
              <a:spcAft>
                <a:spcPts val="0"/>
              </a:spcAft>
              <a:buSzPts val="1800"/>
              <a:buNone/>
            </a:pPr>
            <a:endParaRPr b="1"/>
          </a:p>
          <a:p>
            <a:pPr marL="285750" lvl="0" indent="-285750" algn="l" rtl="0">
              <a:lnSpc>
                <a:spcPct val="115000"/>
              </a:lnSpc>
              <a:spcBef>
                <a:spcPts val="0"/>
              </a:spcBef>
              <a:spcAft>
                <a:spcPts val="0"/>
              </a:spcAft>
              <a:buSzPts val="1800"/>
              <a:buChar char="●"/>
            </a:pPr>
            <a:r>
              <a:rPr lang="es" sz="1600" b="1"/>
              <a:t>Objetivos y KPI’s: </a:t>
            </a:r>
            <a:r>
              <a:rPr lang="es" sz="1600"/>
              <a:t>define los objetivos a alcanzar a corto y medio plazo e indicadores de medición</a:t>
            </a:r>
            <a:endParaRPr/>
          </a:p>
          <a:p>
            <a:pPr marL="285750" lvl="0" indent="-171450" algn="l" rtl="0">
              <a:lnSpc>
                <a:spcPct val="115000"/>
              </a:lnSpc>
              <a:spcBef>
                <a:spcPts val="0"/>
              </a:spcBef>
              <a:spcAft>
                <a:spcPts val="0"/>
              </a:spcAft>
              <a:buSzPts val="1800"/>
              <a:buNone/>
            </a:pPr>
            <a:endParaRPr sz="1600"/>
          </a:p>
          <a:p>
            <a:pPr marL="285750" lvl="0" indent="-285750" algn="l" rtl="0">
              <a:lnSpc>
                <a:spcPct val="115000"/>
              </a:lnSpc>
              <a:spcBef>
                <a:spcPts val="0"/>
              </a:spcBef>
              <a:spcAft>
                <a:spcPts val="0"/>
              </a:spcAft>
              <a:buSzPts val="1800"/>
              <a:buChar char="●"/>
            </a:pPr>
            <a:r>
              <a:rPr lang="es" sz="1600" b="1"/>
              <a:t>Plan de Acción: </a:t>
            </a:r>
            <a:endParaRPr/>
          </a:p>
          <a:p>
            <a:pPr marL="742950" lvl="1" indent="-285750" algn="l" rtl="0">
              <a:lnSpc>
                <a:spcPct val="115000"/>
              </a:lnSpc>
              <a:spcBef>
                <a:spcPts val="1600"/>
              </a:spcBef>
              <a:spcAft>
                <a:spcPts val="0"/>
              </a:spcAft>
              <a:buSzPts val="1400"/>
              <a:buChar char="○"/>
            </a:pPr>
            <a:r>
              <a:rPr lang="es" sz="1200" b="1"/>
              <a:t>Matriz de priorización de iniciativas: </a:t>
            </a:r>
            <a:r>
              <a:rPr lang="es" sz="1200"/>
              <a:t>identifica aquéllas iniciativas de bajo coste/esfuerzo y alto impacto (“</a:t>
            </a:r>
            <a:r>
              <a:rPr lang="es" sz="1200" i="1"/>
              <a:t>quick-win</a:t>
            </a:r>
            <a:r>
              <a:rPr lang="es" sz="1200"/>
              <a:t>s”)</a:t>
            </a:r>
            <a:endParaRPr/>
          </a:p>
          <a:p>
            <a:pPr marL="742950" lvl="1" indent="-285750" algn="l" rtl="0">
              <a:lnSpc>
                <a:spcPct val="115000"/>
              </a:lnSpc>
              <a:spcBef>
                <a:spcPts val="1600"/>
              </a:spcBef>
              <a:spcAft>
                <a:spcPts val="0"/>
              </a:spcAft>
              <a:buSzPts val="1400"/>
              <a:buChar char="○"/>
            </a:pPr>
            <a:r>
              <a:rPr lang="es" sz="1200" b="1"/>
              <a:t>Plan de Actuaciones</a:t>
            </a:r>
            <a:r>
              <a:rPr lang="es" sz="1200"/>
              <a:t>: establece todas las iniciativas, tareas, plazos, responsables y presupuestos de las acciones a desarrollar</a:t>
            </a:r>
            <a:endParaRPr/>
          </a:p>
          <a:p>
            <a:pPr marL="742950" lvl="1" indent="-285750" algn="l" rtl="0">
              <a:lnSpc>
                <a:spcPct val="115000"/>
              </a:lnSpc>
              <a:spcBef>
                <a:spcPts val="1600"/>
              </a:spcBef>
              <a:spcAft>
                <a:spcPts val="0"/>
              </a:spcAft>
              <a:buSzPts val="1400"/>
              <a:buChar char="○"/>
            </a:pPr>
            <a:r>
              <a:rPr lang="es" sz="1200" b="1"/>
              <a:t>Inversión necesaria </a:t>
            </a:r>
            <a:r>
              <a:rPr lang="es" sz="1200"/>
              <a:t>a corto, medio y largo plazo</a:t>
            </a:r>
            <a:endParaRPr sz="700"/>
          </a:p>
          <a:p>
            <a:pPr marL="457200" marR="0" lvl="0" indent="-228600" algn="l" rtl="0">
              <a:lnSpc>
                <a:spcPct val="115000"/>
              </a:lnSpc>
              <a:spcBef>
                <a:spcPts val="0"/>
              </a:spcBef>
              <a:spcAft>
                <a:spcPts val="0"/>
              </a:spcAft>
              <a:buSzPts val="1200"/>
              <a:buNone/>
            </a:pPr>
            <a:endParaRPr sz="1100"/>
          </a:p>
          <a:p>
            <a:pPr marL="285750" lvl="0" indent="-285750" algn="l" rtl="0">
              <a:lnSpc>
                <a:spcPct val="115000"/>
              </a:lnSpc>
              <a:spcBef>
                <a:spcPts val="0"/>
              </a:spcBef>
              <a:spcAft>
                <a:spcPts val="0"/>
              </a:spcAft>
              <a:buSzPts val="1800"/>
              <a:buChar char="●"/>
            </a:pPr>
            <a:r>
              <a:rPr lang="es" sz="1600" b="1"/>
              <a:t>Constitución </a:t>
            </a:r>
            <a:r>
              <a:rPr lang="es" sz="1600"/>
              <a:t>y formación del </a:t>
            </a:r>
            <a:r>
              <a:rPr lang="es" sz="1600" b="1"/>
              <a:t>equipo </a:t>
            </a:r>
            <a:r>
              <a:rPr lang="es" sz="1600"/>
              <a:t>que liderará el cambio</a:t>
            </a:r>
            <a:endParaRPr/>
          </a:p>
          <a:p>
            <a:pPr marL="285750" lvl="0" indent="-171450" algn="l" rtl="0">
              <a:lnSpc>
                <a:spcPct val="115000"/>
              </a:lnSpc>
              <a:spcBef>
                <a:spcPts val="0"/>
              </a:spcBef>
              <a:spcAft>
                <a:spcPts val="0"/>
              </a:spcAft>
              <a:buSzPts val="1800"/>
              <a:buNone/>
            </a:pPr>
            <a:endParaRPr sz="16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04886"/>
        </a:solidFill>
        <a:effectLst/>
      </p:bgPr>
    </p:bg>
    <p:spTree>
      <p:nvGrpSpPr>
        <p:cNvPr id="1" name="Shape 76"/>
        <p:cNvGrpSpPr/>
        <p:nvPr/>
      </p:nvGrpSpPr>
      <p:grpSpPr>
        <a:xfrm>
          <a:off x="0" y="0"/>
          <a:ext cx="0" cy="0"/>
          <a:chOff x="0" y="0"/>
          <a:chExt cx="0" cy="0"/>
        </a:xfrm>
      </p:grpSpPr>
      <p:sp>
        <p:nvSpPr>
          <p:cNvPr id="77" name="Google Shape;77;p2"/>
          <p:cNvSpPr/>
          <p:nvPr/>
        </p:nvSpPr>
        <p:spPr>
          <a:xfrm>
            <a:off x="98410" y="111318"/>
            <a:ext cx="8905460" cy="49139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8" name="Google Shape;78;p2"/>
          <p:cNvGrpSpPr/>
          <p:nvPr/>
        </p:nvGrpSpPr>
        <p:grpSpPr>
          <a:xfrm>
            <a:off x="329759" y="469126"/>
            <a:ext cx="8442762" cy="4198289"/>
            <a:chOff x="357813" y="421418"/>
            <a:chExt cx="8442762" cy="4198289"/>
          </a:xfrm>
        </p:grpSpPr>
        <p:grpSp>
          <p:nvGrpSpPr>
            <p:cNvPr id="79" name="Google Shape;79;p2"/>
            <p:cNvGrpSpPr/>
            <p:nvPr/>
          </p:nvGrpSpPr>
          <p:grpSpPr>
            <a:xfrm>
              <a:off x="357813" y="421418"/>
              <a:ext cx="8442762" cy="4198289"/>
              <a:chOff x="652172" y="934243"/>
              <a:chExt cx="8142064" cy="3321051"/>
            </a:xfrm>
          </p:grpSpPr>
          <p:sp>
            <p:nvSpPr>
              <p:cNvPr id="80" name="Google Shape;80;p2"/>
              <p:cNvSpPr/>
              <p:nvPr/>
            </p:nvSpPr>
            <p:spPr>
              <a:xfrm>
                <a:off x="652172" y="934243"/>
                <a:ext cx="7426325" cy="32480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1341147" y="1647031"/>
                <a:ext cx="1524000" cy="1506538"/>
              </a:xfrm>
              <a:custGeom>
                <a:avLst/>
                <a:gdLst/>
                <a:ahLst/>
                <a:cxnLst/>
                <a:rect l="l" t="t" r="r" b="b"/>
                <a:pathLst>
                  <a:path w="960" h="949" extrusionOk="0">
                    <a:moveTo>
                      <a:pt x="0" y="805"/>
                    </a:moveTo>
                    <a:lnTo>
                      <a:pt x="0" y="784"/>
                    </a:lnTo>
                    <a:lnTo>
                      <a:pt x="5" y="784"/>
                    </a:lnTo>
                    <a:lnTo>
                      <a:pt x="5" y="805"/>
                    </a:lnTo>
                    <a:lnTo>
                      <a:pt x="0" y="805"/>
                    </a:lnTo>
                    <a:close/>
                    <a:moveTo>
                      <a:pt x="0" y="768"/>
                    </a:moveTo>
                    <a:lnTo>
                      <a:pt x="0" y="747"/>
                    </a:lnTo>
                    <a:lnTo>
                      <a:pt x="5" y="747"/>
                    </a:lnTo>
                    <a:lnTo>
                      <a:pt x="5" y="768"/>
                    </a:lnTo>
                    <a:lnTo>
                      <a:pt x="0" y="768"/>
                    </a:lnTo>
                    <a:close/>
                    <a:moveTo>
                      <a:pt x="0" y="731"/>
                    </a:moveTo>
                    <a:lnTo>
                      <a:pt x="0" y="709"/>
                    </a:lnTo>
                    <a:lnTo>
                      <a:pt x="5" y="709"/>
                    </a:lnTo>
                    <a:lnTo>
                      <a:pt x="5" y="731"/>
                    </a:lnTo>
                    <a:lnTo>
                      <a:pt x="0" y="731"/>
                    </a:lnTo>
                    <a:close/>
                    <a:moveTo>
                      <a:pt x="0" y="694"/>
                    </a:moveTo>
                    <a:lnTo>
                      <a:pt x="0" y="672"/>
                    </a:lnTo>
                    <a:lnTo>
                      <a:pt x="5" y="672"/>
                    </a:lnTo>
                    <a:lnTo>
                      <a:pt x="5" y="694"/>
                    </a:lnTo>
                    <a:lnTo>
                      <a:pt x="0" y="694"/>
                    </a:lnTo>
                    <a:close/>
                    <a:moveTo>
                      <a:pt x="0" y="656"/>
                    </a:moveTo>
                    <a:lnTo>
                      <a:pt x="0" y="635"/>
                    </a:lnTo>
                    <a:lnTo>
                      <a:pt x="5" y="635"/>
                    </a:lnTo>
                    <a:lnTo>
                      <a:pt x="5" y="656"/>
                    </a:lnTo>
                    <a:lnTo>
                      <a:pt x="0" y="656"/>
                    </a:lnTo>
                    <a:close/>
                    <a:moveTo>
                      <a:pt x="0" y="619"/>
                    </a:moveTo>
                    <a:lnTo>
                      <a:pt x="0" y="598"/>
                    </a:lnTo>
                    <a:lnTo>
                      <a:pt x="5" y="598"/>
                    </a:lnTo>
                    <a:lnTo>
                      <a:pt x="5" y="619"/>
                    </a:lnTo>
                    <a:lnTo>
                      <a:pt x="0" y="619"/>
                    </a:lnTo>
                    <a:close/>
                    <a:moveTo>
                      <a:pt x="0" y="582"/>
                    </a:moveTo>
                    <a:lnTo>
                      <a:pt x="0" y="561"/>
                    </a:lnTo>
                    <a:lnTo>
                      <a:pt x="5" y="561"/>
                    </a:lnTo>
                    <a:lnTo>
                      <a:pt x="5" y="582"/>
                    </a:lnTo>
                    <a:lnTo>
                      <a:pt x="0" y="582"/>
                    </a:lnTo>
                    <a:close/>
                    <a:moveTo>
                      <a:pt x="0" y="545"/>
                    </a:moveTo>
                    <a:lnTo>
                      <a:pt x="0" y="524"/>
                    </a:lnTo>
                    <a:lnTo>
                      <a:pt x="5" y="524"/>
                    </a:lnTo>
                    <a:lnTo>
                      <a:pt x="5" y="545"/>
                    </a:lnTo>
                    <a:lnTo>
                      <a:pt x="0" y="545"/>
                    </a:lnTo>
                    <a:close/>
                    <a:moveTo>
                      <a:pt x="0" y="508"/>
                    </a:moveTo>
                    <a:lnTo>
                      <a:pt x="0" y="486"/>
                    </a:lnTo>
                    <a:lnTo>
                      <a:pt x="5" y="486"/>
                    </a:lnTo>
                    <a:lnTo>
                      <a:pt x="5" y="508"/>
                    </a:lnTo>
                    <a:lnTo>
                      <a:pt x="0" y="508"/>
                    </a:lnTo>
                    <a:close/>
                    <a:moveTo>
                      <a:pt x="0" y="470"/>
                    </a:moveTo>
                    <a:lnTo>
                      <a:pt x="0" y="449"/>
                    </a:lnTo>
                    <a:lnTo>
                      <a:pt x="5" y="449"/>
                    </a:lnTo>
                    <a:lnTo>
                      <a:pt x="5" y="470"/>
                    </a:lnTo>
                    <a:lnTo>
                      <a:pt x="0" y="470"/>
                    </a:lnTo>
                    <a:close/>
                    <a:moveTo>
                      <a:pt x="0" y="433"/>
                    </a:moveTo>
                    <a:lnTo>
                      <a:pt x="0" y="412"/>
                    </a:lnTo>
                    <a:lnTo>
                      <a:pt x="5" y="412"/>
                    </a:lnTo>
                    <a:lnTo>
                      <a:pt x="5" y="433"/>
                    </a:lnTo>
                    <a:lnTo>
                      <a:pt x="0" y="433"/>
                    </a:lnTo>
                    <a:close/>
                    <a:moveTo>
                      <a:pt x="0" y="396"/>
                    </a:moveTo>
                    <a:lnTo>
                      <a:pt x="0" y="375"/>
                    </a:lnTo>
                    <a:lnTo>
                      <a:pt x="5" y="375"/>
                    </a:lnTo>
                    <a:lnTo>
                      <a:pt x="5" y="396"/>
                    </a:lnTo>
                    <a:lnTo>
                      <a:pt x="0" y="396"/>
                    </a:lnTo>
                    <a:close/>
                    <a:moveTo>
                      <a:pt x="0" y="359"/>
                    </a:moveTo>
                    <a:lnTo>
                      <a:pt x="0" y="338"/>
                    </a:lnTo>
                    <a:lnTo>
                      <a:pt x="5" y="338"/>
                    </a:lnTo>
                    <a:lnTo>
                      <a:pt x="5" y="359"/>
                    </a:lnTo>
                    <a:lnTo>
                      <a:pt x="0" y="359"/>
                    </a:lnTo>
                    <a:close/>
                    <a:moveTo>
                      <a:pt x="0" y="322"/>
                    </a:moveTo>
                    <a:lnTo>
                      <a:pt x="0" y="301"/>
                    </a:lnTo>
                    <a:lnTo>
                      <a:pt x="5" y="301"/>
                    </a:lnTo>
                    <a:lnTo>
                      <a:pt x="5" y="322"/>
                    </a:lnTo>
                    <a:lnTo>
                      <a:pt x="0" y="322"/>
                    </a:lnTo>
                    <a:close/>
                    <a:moveTo>
                      <a:pt x="0" y="285"/>
                    </a:moveTo>
                    <a:lnTo>
                      <a:pt x="0" y="263"/>
                    </a:lnTo>
                    <a:lnTo>
                      <a:pt x="5" y="263"/>
                    </a:lnTo>
                    <a:lnTo>
                      <a:pt x="5" y="285"/>
                    </a:lnTo>
                    <a:lnTo>
                      <a:pt x="0" y="285"/>
                    </a:lnTo>
                    <a:close/>
                    <a:moveTo>
                      <a:pt x="0" y="247"/>
                    </a:moveTo>
                    <a:lnTo>
                      <a:pt x="0" y="226"/>
                    </a:lnTo>
                    <a:lnTo>
                      <a:pt x="5" y="226"/>
                    </a:lnTo>
                    <a:lnTo>
                      <a:pt x="5" y="247"/>
                    </a:lnTo>
                    <a:lnTo>
                      <a:pt x="0" y="247"/>
                    </a:lnTo>
                    <a:close/>
                    <a:moveTo>
                      <a:pt x="0" y="210"/>
                    </a:moveTo>
                    <a:lnTo>
                      <a:pt x="0" y="189"/>
                    </a:lnTo>
                    <a:lnTo>
                      <a:pt x="5" y="189"/>
                    </a:lnTo>
                    <a:lnTo>
                      <a:pt x="5" y="210"/>
                    </a:lnTo>
                    <a:lnTo>
                      <a:pt x="0" y="210"/>
                    </a:lnTo>
                    <a:close/>
                    <a:moveTo>
                      <a:pt x="0" y="173"/>
                    </a:moveTo>
                    <a:lnTo>
                      <a:pt x="0" y="152"/>
                    </a:lnTo>
                    <a:lnTo>
                      <a:pt x="5" y="152"/>
                    </a:lnTo>
                    <a:lnTo>
                      <a:pt x="5" y="173"/>
                    </a:lnTo>
                    <a:lnTo>
                      <a:pt x="0" y="173"/>
                    </a:lnTo>
                    <a:close/>
                    <a:moveTo>
                      <a:pt x="0" y="136"/>
                    </a:moveTo>
                    <a:lnTo>
                      <a:pt x="0" y="130"/>
                    </a:lnTo>
                    <a:lnTo>
                      <a:pt x="1" y="123"/>
                    </a:lnTo>
                    <a:lnTo>
                      <a:pt x="3" y="115"/>
                    </a:lnTo>
                    <a:lnTo>
                      <a:pt x="3" y="114"/>
                    </a:lnTo>
                    <a:lnTo>
                      <a:pt x="9" y="115"/>
                    </a:lnTo>
                    <a:lnTo>
                      <a:pt x="9" y="117"/>
                    </a:lnTo>
                    <a:lnTo>
                      <a:pt x="9" y="116"/>
                    </a:lnTo>
                    <a:lnTo>
                      <a:pt x="7" y="124"/>
                    </a:lnTo>
                    <a:lnTo>
                      <a:pt x="7" y="123"/>
                    </a:lnTo>
                    <a:lnTo>
                      <a:pt x="6" y="130"/>
                    </a:lnTo>
                    <a:lnTo>
                      <a:pt x="6" y="130"/>
                    </a:lnTo>
                    <a:lnTo>
                      <a:pt x="6" y="136"/>
                    </a:lnTo>
                    <a:lnTo>
                      <a:pt x="0" y="136"/>
                    </a:lnTo>
                    <a:close/>
                    <a:moveTo>
                      <a:pt x="8" y="99"/>
                    </a:moveTo>
                    <a:lnTo>
                      <a:pt x="9" y="95"/>
                    </a:lnTo>
                    <a:lnTo>
                      <a:pt x="12" y="88"/>
                    </a:lnTo>
                    <a:lnTo>
                      <a:pt x="16" y="82"/>
                    </a:lnTo>
                    <a:lnTo>
                      <a:pt x="17" y="79"/>
                    </a:lnTo>
                    <a:lnTo>
                      <a:pt x="23" y="81"/>
                    </a:lnTo>
                    <a:lnTo>
                      <a:pt x="21" y="84"/>
                    </a:lnTo>
                    <a:lnTo>
                      <a:pt x="21" y="84"/>
                    </a:lnTo>
                    <a:lnTo>
                      <a:pt x="18" y="90"/>
                    </a:lnTo>
                    <a:lnTo>
                      <a:pt x="18" y="90"/>
                    </a:lnTo>
                    <a:lnTo>
                      <a:pt x="15" y="97"/>
                    </a:lnTo>
                    <a:lnTo>
                      <a:pt x="15" y="97"/>
                    </a:lnTo>
                    <a:lnTo>
                      <a:pt x="14" y="100"/>
                    </a:lnTo>
                    <a:lnTo>
                      <a:pt x="8" y="99"/>
                    </a:lnTo>
                    <a:close/>
                    <a:moveTo>
                      <a:pt x="27" y="65"/>
                    </a:moveTo>
                    <a:lnTo>
                      <a:pt x="27" y="64"/>
                    </a:lnTo>
                    <a:lnTo>
                      <a:pt x="32" y="58"/>
                    </a:lnTo>
                    <a:lnTo>
                      <a:pt x="37" y="53"/>
                    </a:lnTo>
                    <a:lnTo>
                      <a:pt x="42" y="48"/>
                    </a:lnTo>
                    <a:lnTo>
                      <a:pt x="46" y="51"/>
                    </a:lnTo>
                    <a:lnTo>
                      <a:pt x="41" y="56"/>
                    </a:lnTo>
                    <a:lnTo>
                      <a:pt x="41" y="56"/>
                    </a:lnTo>
                    <a:lnTo>
                      <a:pt x="37" y="61"/>
                    </a:lnTo>
                    <a:lnTo>
                      <a:pt x="37" y="61"/>
                    </a:lnTo>
                    <a:lnTo>
                      <a:pt x="32" y="67"/>
                    </a:lnTo>
                    <a:lnTo>
                      <a:pt x="32" y="67"/>
                    </a:lnTo>
                    <a:lnTo>
                      <a:pt x="32" y="68"/>
                    </a:lnTo>
                    <a:lnTo>
                      <a:pt x="27" y="65"/>
                    </a:lnTo>
                    <a:close/>
                    <a:moveTo>
                      <a:pt x="54" y="36"/>
                    </a:moveTo>
                    <a:lnTo>
                      <a:pt x="59" y="33"/>
                    </a:lnTo>
                    <a:lnTo>
                      <a:pt x="65" y="29"/>
                    </a:lnTo>
                    <a:lnTo>
                      <a:pt x="71" y="25"/>
                    </a:lnTo>
                    <a:lnTo>
                      <a:pt x="74" y="23"/>
                    </a:lnTo>
                    <a:lnTo>
                      <a:pt x="77" y="28"/>
                    </a:lnTo>
                    <a:lnTo>
                      <a:pt x="74" y="29"/>
                    </a:lnTo>
                    <a:lnTo>
                      <a:pt x="74" y="29"/>
                    </a:lnTo>
                    <a:lnTo>
                      <a:pt x="68" y="33"/>
                    </a:lnTo>
                    <a:lnTo>
                      <a:pt x="68" y="33"/>
                    </a:lnTo>
                    <a:lnTo>
                      <a:pt x="62" y="37"/>
                    </a:lnTo>
                    <a:lnTo>
                      <a:pt x="63" y="37"/>
                    </a:lnTo>
                    <a:lnTo>
                      <a:pt x="59" y="40"/>
                    </a:lnTo>
                    <a:lnTo>
                      <a:pt x="54" y="36"/>
                    </a:lnTo>
                    <a:close/>
                    <a:moveTo>
                      <a:pt x="90" y="15"/>
                    </a:moveTo>
                    <a:lnTo>
                      <a:pt x="91" y="14"/>
                    </a:lnTo>
                    <a:lnTo>
                      <a:pt x="99" y="11"/>
                    </a:lnTo>
                    <a:lnTo>
                      <a:pt x="106" y="9"/>
                    </a:lnTo>
                    <a:lnTo>
                      <a:pt x="112" y="7"/>
                    </a:lnTo>
                    <a:lnTo>
                      <a:pt x="114" y="12"/>
                    </a:lnTo>
                    <a:lnTo>
                      <a:pt x="108" y="14"/>
                    </a:lnTo>
                    <a:lnTo>
                      <a:pt x="108" y="14"/>
                    </a:lnTo>
                    <a:lnTo>
                      <a:pt x="101" y="16"/>
                    </a:lnTo>
                    <a:lnTo>
                      <a:pt x="101" y="16"/>
                    </a:lnTo>
                    <a:lnTo>
                      <a:pt x="94" y="19"/>
                    </a:lnTo>
                    <a:lnTo>
                      <a:pt x="94" y="19"/>
                    </a:lnTo>
                    <a:lnTo>
                      <a:pt x="92" y="20"/>
                    </a:lnTo>
                    <a:lnTo>
                      <a:pt x="90" y="15"/>
                    </a:lnTo>
                    <a:close/>
                    <a:moveTo>
                      <a:pt x="130" y="3"/>
                    </a:moveTo>
                    <a:lnTo>
                      <a:pt x="137" y="2"/>
                    </a:lnTo>
                    <a:lnTo>
                      <a:pt x="145" y="1"/>
                    </a:lnTo>
                    <a:lnTo>
                      <a:pt x="153" y="0"/>
                    </a:lnTo>
                    <a:lnTo>
                      <a:pt x="154" y="0"/>
                    </a:lnTo>
                    <a:lnTo>
                      <a:pt x="154" y="6"/>
                    </a:lnTo>
                    <a:lnTo>
                      <a:pt x="154" y="6"/>
                    </a:lnTo>
                    <a:lnTo>
                      <a:pt x="154" y="6"/>
                    </a:lnTo>
                    <a:lnTo>
                      <a:pt x="146" y="6"/>
                    </a:lnTo>
                    <a:lnTo>
                      <a:pt x="146" y="6"/>
                    </a:lnTo>
                    <a:lnTo>
                      <a:pt x="138" y="7"/>
                    </a:lnTo>
                    <a:lnTo>
                      <a:pt x="138" y="7"/>
                    </a:lnTo>
                    <a:lnTo>
                      <a:pt x="131" y="8"/>
                    </a:lnTo>
                    <a:lnTo>
                      <a:pt x="130" y="3"/>
                    </a:lnTo>
                    <a:close/>
                    <a:moveTo>
                      <a:pt x="172" y="0"/>
                    </a:moveTo>
                    <a:lnTo>
                      <a:pt x="196" y="0"/>
                    </a:lnTo>
                    <a:lnTo>
                      <a:pt x="196" y="5"/>
                    </a:lnTo>
                    <a:lnTo>
                      <a:pt x="172" y="5"/>
                    </a:lnTo>
                    <a:lnTo>
                      <a:pt x="172" y="0"/>
                    </a:lnTo>
                    <a:close/>
                    <a:moveTo>
                      <a:pt x="214" y="0"/>
                    </a:moveTo>
                    <a:lnTo>
                      <a:pt x="238" y="0"/>
                    </a:lnTo>
                    <a:lnTo>
                      <a:pt x="238" y="5"/>
                    </a:lnTo>
                    <a:lnTo>
                      <a:pt x="214" y="5"/>
                    </a:lnTo>
                    <a:lnTo>
                      <a:pt x="214" y="0"/>
                    </a:lnTo>
                    <a:close/>
                    <a:moveTo>
                      <a:pt x="255" y="0"/>
                    </a:moveTo>
                    <a:lnTo>
                      <a:pt x="279" y="0"/>
                    </a:lnTo>
                    <a:lnTo>
                      <a:pt x="279" y="5"/>
                    </a:lnTo>
                    <a:lnTo>
                      <a:pt x="255" y="5"/>
                    </a:lnTo>
                    <a:lnTo>
                      <a:pt x="255" y="0"/>
                    </a:lnTo>
                    <a:close/>
                    <a:moveTo>
                      <a:pt x="297" y="0"/>
                    </a:moveTo>
                    <a:lnTo>
                      <a:pt x="321" y="0"/>
                    </a:lnTo>
                    <a:lnTo>
                      <a:pt x="321" y="5"/>
                    </a:lnTo>
                    <a:lnTo>
                      <a:pt x="297" y="5"/>
                    </a:lnTo>
                    <a:lnTo>
                      <a:pt x="297" y="0"/>
                    </a:lnTo>
                    <a:close/>
                    <a:moveTo>
                      <a:pt x="339" y="0"/>
                    </a:moveTo>
                    <a:lnTo>
                      <a:pt x="363" y="0"/>
                    </a:lnTo>
                    <a:lnTo>
                      <a:pt x="363" y="5"/>
                    </a:lnTo>
                    <a:lnTo>
                      <a:pt x="339" y="5"/>
                    </a:lnTo>
                    <a:lnTo>
                      <a:pt x="339" y="0"/>
                    </a:lnTo>
                    <a:close/>
                    <a:moveTo>
                      <a:pt x="381" y="0"/>
                    </a:moveTo>
                    <a:lnTo>
                      <a:pt x="405" y="0"/>
                    </a:lnTo>
                    <a:lnTo>
                      <a:pt x="405" y="5"/>
                    </a:lnTo>
                    <a:lnTo>
                      <a:pt x="381" y="5"/>
                    </a:lnTo>
                    <a:lnTo>
                      <a:pt x="381" y="0"/>
                    </a:lnTo>
                    <a:close/>
                    <a:moveTo>
                      <a:pt x="422" y="0"/>
                    </a:moveTo>
                    <a:lnTo>
                      <a:pt x="446" y="0"/>
                    </a:lnTo>
                    <a:lnTo>
                      <a:pt x="446" y="5"/>
                    </a:lnTo>
                    <a:lnTo>
                      <a:pt x="422" y="5"/>
                    </a:lnTo>
                    <a:lnTo>
                      <a:pt x="422" y="0"/>
                    </a:lnTo>
                    <a:close/>
                    <a:moveTo>
                      <a:pt x="464" y="0"/>
                    </a:moveTo>
                    <a:lnTo>
                      <a:pt x="488" y="0"/>
                    </a:lnTo>
                    <a:lnTo>
                      <a:pt x="488" y="5"/>
                    </a:lnTo>
                    <a:lnTo>
                      <a:pt x="464" y="5"/>
                    </a:lnTo>
                    <a:lnTo>
                      <a:pt x="464" y="0"/>
                    </a:lnTo>
                    <a:close/>
                    <a:moveTo>
                      <a:pt x="506" y="0"/>
                    </a:moveTo>
                    <a:lnTo>
                      <a:pt x="530" y="0"/>
                    </a:lnTo>
                    <a:lnTo>
                      <a:pt x="530" y="5"/>
                    </a:lnTo>
                    <a:lnTo>
                      <a:pt x="506" y="5"/>
                    </a:lnTo>
                    <a:lnTo>
                      <a:pt x="506" y="0"/>
                    </a:lnTo>
                    <a:close/>
                    <a:moveTo>
                      <a:pt x="548" y="0"/>
                    </a:moveTo>
                    <a:lnTo>
                      <a:pt x="572" y="0"/>
                    </a:lnTo>
                    <a:lnTo>
                      <a:pt x="572" y="5"/>
                    </a:lnTo>
                    <a:lnTo>
                      <a:pt x="548" y="5"/>
                    </a:lnTo>
                    <a:lnTo>
                      <a:pt x="548" y="0"/>
                    </a:lnTo>
                    <a:close/>
                    <a:moveTo>
                      <a:pt x="589" y="0"/>
                    </a:moveTo>
                    <a:lnTo>
                      <a:pt x="613" y="0"/>
                    </a:lnTo>
                    <a:lnTo>
                      <a:pt x="613" y="5"/>
                    </a:lnTo>
                    <a:lnTo>
                      <a:pt x="589" y="5"/>
                    </a:lnTo>
                    <a:lnTo>
                      <a:pt x="589" y="0"/>
                    </a:lnTo>
                    <a:close/>
                    <a:moveTo>
                      <a:pt x="631" y="0"/>
                    </a:moveTo>
                    <a:lnTo>
                      <a:pt x="655" y="0"/>
                    </a:lnTo>
                    <a:lnTo>
                      <a:pt x="655" y="5"/>
                    </a:lnTo>
                    <a:lnTo>
                      <a:pt x="631" y="5"/>
                    </a:lnTo>
                    <a:lnTo>
                      <a:pt x="631" y="0"/>
                    </a:lnTo>
                    <a:close/>
                    <a:moveTo>
                      <a:pt x="673" y="0"/>
                    </a:moveTo>
                    <a:lnTo>
                      <a:pt x="697" y="0"/>
                    </a:lnTo>
                    <a:lnTo>
                      <a:pt x="697" y="5"/>
                    </a:lnTo>
                    <a:lnTo>
                      <a:pt x="673" y="5"/>
                    </a:lnTo>
                    <a:lnTo>
                      <a:pt x="673" y="0"/>
                    </a:lnTo>
                    <a:close/>
                    <a:moveTo>
                      <a:pt x="715" y="0"/>
                    </a:moveTo>
                    <a:lnTo>
                      <a:pt x="739" y="0"/>
                    </a:lnTo>
                    <a:lnTo>
                      <a:pt x="739" y="5"/>
                    </a:lnTo>
                    <a:lnTo>
                      <a:pt x="715" y="5"/>
                    </a:lnTo>
                    <a:lnTo>
                      <a:pt x="715" y="0"/>
                    </a:lnTo>
                    <a:close/>
                    <a:moveTo>
                      <a:pt x="756" y="0"/>
                    </a:moveTo>
                    <a:lnTo>
                      <a:pt x="780" y="0"/>
                    </a:lnTo>
                    <a:lnTo>
                      <a:pt x="780" y="5"/>
                    </a:lnTo>
                    <a:lnTo>
                      <a:pt x="756" y="5"/>
                    </a:lnTo>
                    <a:lnTo>
                      <a:pt x="756" y="0"/>
                    </a:lnTo>
                    <a:close/>
                    <a:moveTo>
                      <a:pt x="798" y="0"/>
                    </a:moveTo>
                    <a:lnTo>
                      <a:pt x="798" y="0"/>
                    </a:lnTo>
                    <a:lnTo>
                      <a:pt x="807" y="0"/>
                    </a:lnTo>
                    <a:lnTo>
                      <a:pt x="815" y="1"/>
                    </a:lnTo>
                    <a:lnTo>
                      <a:pt x="822" y="2"/>
                    </a:lnTo>
                    <a:lnTo>
                      <a:pt x="822" y="7"/>
                    </a:lnTo>
                    <a:lnTo>
                      <a:pt x="814" y="6"/>
                    </a:lnTo>
                    <a:lnTo>
                      <a:pt x="814" y="6"/>
                    </a:lnTo>
                    <a:lnTo>
                      <a:pt x="806" y="6"/>
                    </a:lnTo>
                    <a:lnTo>
                      <a:pt x="807" y="6"/>
                    </a:lnTo>
                    <a:lnTo>
                      <a:pt x="798" y="5"/>
                    </a:lnTo>
                    <a:lnTo>
                      <a:pt x="798" y="5"/>
                    </a:lnTo>
                    <a:lnTo>
                      <a:pt x="798" y="5"/>
                    </a:lnTo>
                    <a:lnTo>
                      <a:pt x="798" y="0"/>
                    </a:lnTo>
                    <a:close/>
                    <a:moveTo>
                      <a:pt x="840" y="5"/>
                    </a:moveTo>
                    <a:lnTo>
                      <a:pt x="847" y="7"/>
                    </a:lnTo>
                    <a:lnTo>
                      <a:pt x="854" y="9"/>
                    </a:lnTo>
                    <a:lnTo>
                      <a:pt x="862" y="12"/>
                    </a:lnTo>
                    <a:lnTo>
                      <a:pt x="863" y="12"/>
                    </a:lnTo>
                    <a:lnTo>
                      <a:pt x="861" y="17"/>
                    </a:lnTo>
                    <a:lnTo>
                      <a:pt x="859" y="16"/>
                    </a:lnTo>
                    <a:lnTo>
                      <a:pt x="859" y="16"/>
                    </a:lnTo>
                    <a:lnTo>
                      <a:pt x="852" y="14"/>
                    </a:lnTo>
                    <a:lnTo>
                      <a:pt x="852" y="14"/>
                    </a:lnTo>
                    <a:lnTo>
                      <a:pt x="845" y="12"/>
                    </a:lnTo>
                    <a:lnTo>
                      <a:pt x="845" y="12"/>
                    </a:lnTo>
                    <a:lnTo>
                      <a:pt x="839" y="10"/>
                    </a:lnTo>
                    <a:lnTo>
                      <a:pt x="840" y="5"/>
                    </a:lnTo>
                    <a:close/>
                    <a:moveTo>
                      <a:pt x="879" y="19"/>
                    </a:moveTo>
                    <a:lnTo>
                      <a:pt x="882" y="21"/>
                    </a:lnTo>
                    <a:lnTo>
                      <a:pt x="889" y="25"/>
                    </a:lnTo>
                    <a:lnTo>
                      <a:pt x="895" y="29"/>
                    </a:lnTo>
                    <a:lnTo>
                      <a:pt x="899" y="32"/>
                    </a:lnTo>
                    <a:lnTo>
                      <a:pt x="896" y="36"/>
                    </a:lnTo>
                    <a:lnTo>
                      <a:pt x="892" y="33"/>
                    </a:lnTo>
                    <a:lnTo>
                      <a:pt x="892" y="33"/>
                    </a:lnTo>
                    <a:lnTo>
                      <a:pt x="886" y="29"/>
                    </a:lnTo>
                    <a:lnTo>
                      <a:pt x="886" y="29"/>
                    </a:lnTo>
                    <a:lnTo>
                      <a:pt x="879" y="26"/>
                    </a:lnTo>
                    <a:lnTo>
                      <a:pt x="879" y="26"/>
                    </a:lnTo>
                    <a:lnTo>
                      <a:pt x="876" y="24"/>
                    </a:lnTo>
                    <a:lnTo>
                      <a:pt x="879" y="19"/>
                    </a:lnTo>
                    <a:close/>
                    <a:moveTo>
                      <a:pt x="913" y="42"/>
                    </a:moveTo>
                    <a:lnTo>
                      <a:pt x="913" y="42"/>
                    </a:lnTo>
                    <a:lnTo>
                      <a:pt x="923" y="53"/>
                    </a:lnTo>
                    <a:lnTo>
                      <a:pt x="928" y="58"/>
                    </a:lnTo>
                    <a:lnTo>
                      <a:pt x="929" y="59"/>
                    </a:lnTo>
                    <a:lnTo>
                      <a:pt x="924" y="62"/>
                    </a:lnTo>
                    <a:lnTo>
                      <a:pt x="923" y="61"/>
                    </a:lnTo>
                    <a:lnTo>
                      <a:pt x="924" y="61"/>
                    </a:lnTo>
                    <a:lnTo>
                      <a:pt x="919" y="56"/>
                    </a:lnTo>
                    <a:lnTo>
                      <a:pt x="919" y="56"/>
                    </a:lnTo>
                    <a:lnTo>
                      <a:pt x="909" y="46"/>
                    </a:lnTo>
                    <a:lnTo>
                      <a:pt x="909" y="46"/>
                    </a:lnTo>
                    <a:lnTo>
                      <a:pt x="909" y="46"/>
                    </a:lnTo>
                    <a:lnTo>
                      <a:pt x="913" y="42"/>
                    </a:lnTo>
                    <a:close/>
                    <a:moveTo>
                      <a:pt x="939" y="72"/>
                    </a:moveTo>
                    <a:lnTo>
                      <a:pt x="941" y="76"/>
                    </a:lnTo>
                    <a:lnTo>
                      <a:pt x="945" y="82"/>
                    </a:lnTo>
                    <a:lnTo>
                      <a:pt x="948" y="88"/>
                    </a:lnTo>
                    <a:lnTo>
                      <a:pt x="949" y="92"/>
                    </a:lnTo>
                    <a:lnTo>
                      <a:pt x="944" y="94"/>
                    </a:lnTo>
                    <a:lnTo>
                      <a:pt x="942" y="90"/>
                    </a:lnTo>
                    <a:lnTo>
                      <a:pt x="942" y="90"/>
                    </a:lnTo>
                    <a:lnTo>
                      <a:pt x="939" y="84"/>
                    </a:lnTo>
                    <a:lnTo>
                      <a:pt x="939" y="84"/>
                    </a:lnTo>
                    <a:lnTo>
                      <a:pt x="936" y="78"/>
                    </a:lnTo>
                    <a:lnTo>
                      <a:pt x="936" y="78"/>
                    </a:lnTo>
                    <a:lnTo>
                      <a:pt x="934" y="75"/>
                    </a:lnTo>
                    <a:lnTo>
                      <a:pt x="939" y="72"/>
                    </a:lnTo>
                    <a:close/>
                    <a:moveTo>
                      <a:pt x="955" y="107"/>
                    </a:moveTo>
                    <a:lnTo>
                      <a:pt x="955" y="108"/>
                    </a:lnTo>
                    <a:lnTo>
                      <a:pt x="957" y="115"/>
                    </a:lnTo>
                    <a:lnTo>
                      <a:pt x="959" y="123"/>
                    </a:lnTo>
                    <a:lnTo>
                      <a:pt x="959" y="128"/>
                    </a:lnTo>
                    <a:lnTo>
                      <a:pt x="954" y="129"/>
                    </a:lnTo>
                    <a:lnTo>
                      <a:pt x="953" y="123"/>
                    </a:lnTo>
                    <a:lnTo>
                      <a:pt x="953" y="123"/>
                    </a:lnTo>
                    <a:lnTo>
                      <a:pt x="951" y="116"/>
                    </a:lnTo>
                    <a:lnTo>
                      <a:pt x="951" y="117"/>
                    </a:lnTo>
                    <a:lnTo>
                      <a:pt x="950" y="110"/>
                    </a:lnTo>
                    <a:lnTo>
                      <a:pt x="950" y="110"/>
                    </a:lnTo>
                    <a:lnTo>
                      <a:pt x="949" y="109"/>
                    </a:lnTo>
                    <a:lnTo>
                      <a:pt x="955" y="107"/>
                    </a:lnTo>
                    <a:close/>
                    <a:moveTo>
                      <a:pt x="960" y="145"/>
                    </a:moveTo>
                    <a:lnTo>
                      <a:pt x="960" y="166"/>
                    </a:lnTo>
                    <a:lnTo>
                      <a:pt x="955" y="166"/>
                    </a:lnTo>
                    <a:lnTo>
                      <a:pt x="955" y="145"/>
                    </a:lnTo>
                    <a:lnTo>
                      <a:pt x="960" y="145"/>
                    </a:lnTo>
                    <a:close/>
                    <a:moveTo>
                      <a:pt x="960" y="182"/>
                    </a:moveTo>
                    <a:lnTo>
                      <a:pt x="960" y="203"/>
                    </a:lnTo>
                    <a:lnTo>
                      <a:pt x="955" y="203"/>
                    </a:lnTo>
                    <a:lnTo>
                      <a:pt x="955" y="182"/>
                    </a:lnTo>
                    <a:lnTo>
                      <a:pt x="960" y="182"/>
                    </a:lnTo>
                    <a:close/>
                    <a:moveTo>
                      <a:pt x="960" y="219"/>
                    </a:moveTo>
                    <a:lnTo>
                      <a:pt x="960" y="240"/>
                    </a:lnTo>
                    <a:lnTo>
                      <a:pt x="955" y="240"/>
                    </a:lnTo>
                    <a:lnTo>
                      <a:pt x="955" y="219"/>
                    </a:lnTo>
                    <a:lnTo>
                      <a:pt x="960" y="219"/>
                    </a:lnTo>
                    <a:close/>
                    <a:moveTo>
                      <a:pt x="960" y="256"/>
                    </a:moveTo>
                    <a:lnTo>
                      <a:pt x="960" y="278"/>
                    </a:lnTo>
                    <a:lnTo>
                      <a:pt x="955" y="278"/>
                    </a:lnTo>
                    <a:lnTo>
                      <a:pt x="955" y="256"/>
                    </a:lnTo>
                    <a:lnTo>
                      <a:pt x="960" y="256"/>
                    </a:lnTo>
                    <a:close/>
                    <a:moveTo>
                      <a:pt x="960" y="293"/>
                    </a:moveTo>
                    <a:lnTo>
                      <a:pt x="960" y="315"/>
                    </a:lnTo>
                    <a:lnTo>
                      <a:pt x="955" y="315"/>
                    </a:lnTo>
                    <a:lnTo>
                      <a:pt x="955" y="293"/>
                    </a:lnTo>
                    <a:lnTo>
                      <a:pt x="960" y="293"/>
                    </a:lnTo>
                    <a:close/>
                    <a:moveTo>
                      <a:pt x="960" y="331"/>
                    </a:moveTo>
                    <a:lnTo>
                      <a:pt x="960" y="352"/>
                    </a:lnTo>
                    <a:lnTo>
                      <a:pt x="955" y="352"/>
                    </a:lnTo>
                    <a:lnTo>
                      <a:pt x="955" y="331"/>
                    </a:lnTo>
                    <a:lnTo>
                      <a:pt x="960" y="331"/>
                    </a:lnTo>
                    <a:close/>
                    <a:moveTo>
                      <a:pt x="960" y="368"/>
                    </a:moveTo>
                    <a:lnTo>
                      <a:pt x="960" y="389"/>
                    </a:lnTo>
                    <a:lnTo>
                      <a:pt x="955" y="389"/>
                    </a:lnTo>
                    <a:lnTo>
                      <a:pt x="955" y="368"/>
                    </a:lnTo>
                    <a:lnTo>
                      <a:pt x="960" y="368"/>
                    </a:lnTo>
                    <a:close/>
                    <a:moveTo>
                      <a:pt x="960" y="405"/>
                    </a:moveTo>
                    <a:lnTo>
                      <a:pt x="960" y="426"/>
                    </a:lnTo>
                    <a:lnTo>
                      <a:pt x="955" y="426"/>
                    </a:lnTo>
                    <a:lnTo>
                      <a:pt x="955" y="405"/>
                    </a:lnTo>
                    <a:lnTo>
                      <a:pt x="960" y="405"/>
                    </a:lnTo>
                    <a:close/>
                    <a:moveTo>
                      <a:pt x="960" y="442"/>
                    </a:moveTo>
                    <a:lnTo>
                      <a:pt x="960" y="463"/>
                    </a:lnTo>
                    <a:lnTo>
                      <a:pt x="955" y="463"/>
                    </a:lnTo>
                    <a:lnTo>
                      <a:pt x="955" y="442"/>
                    </a:lnTo>
                    <a:lnTo>
                      <a:pt x="960" y="442"/>
                    </a:lnTo>
                    <a:close/>
                    <a:moveTo>
                      <a:pt x="960" y="479"/>
                    </a:moveTo>
                    <a:lnTo>
                      <a:pt x="960" y="501"/>
                    </a:lnTo>
                    <a:lnTo>
                      <a:pt x="955" y="501"/>
                    </a:lnTo>
                    <a:lnTo>
                      <a:pt x="955" y="479"/>
                    </a:lnTo>
                    <a:lnTo>
                      <a:pt x="960" y="479"/>
                    </a:lnTo>
                    <a:close/>
                    <a:moveTo>
                      <a:pt x="960" y="517"/>
                    </a:moveTo>
                    <a:lnTo>
                      <a:pt x="960" y="538"/>
                    </a:lnTo>
                    <a:lnTo>
                      <a:pt x="955" y="538"/>
                    </a:lnTo>
                    <a:lnTo>
                      <a:pt x="955" y="517"/>
                    </a:lnTo>
                    <a:lnTo>
                      <a:pt x="960" y="517"/>
                    </a:lnTo>
                    <a:close/>
                    <a:moveTo>
                      <a:pt x="960" y="554"/>
                    </a:moveTo>
                    <a:lnTo>
                      <a:pt x="960" y="575"/>
                    </a:lnTo>
                    <a:lnTo>
                      <a:pt x="955" y="575"/>
                    </a:lnTo>
                    <a:lnTo>
                      <a:pt x="955" y="554"/>
                    </a:lnTo>
                    <a:lnTo>
                      <a:pt x="960" y="554"/>
                    </a:lnTo>
                    <a:close/>
                    <a:moveTo>
                      <a:pt x="960" y="591"/>
                    </a:moveTo>
                    <a:lnTo>
                      <a:pt x="960" y="612"/>
                    </a:lnTo>
                    <a:lnTo>
                      <a:pt x="955" y="612"/>
                    </a:lnTo>
                    <a:lnTo>
                      <a:pt x="955" y="591"/>
                    </a:lnTo>
                    <a:lnTo>
                      <a:pt x="960" y="591"/>
                    </a:lnTo>
                    <a:close/>
                    <a:moveTo>
                      <a:pt x="960" y="628"/>
                    </a:moveTo>
                    <a:lnTo>
                      <a:pt x="960" y="649"/>
                    </a:lnTo>
                    <a:lnTo>
                      <a:pt x="955" y="649"/>
                    </a:lnTo>
                    <a:lnTo>
                      <a:pt x="955" y="628"/>
                    </a:lnTo>
                    <a:lnTo>
                      <a:pt x="960" y="628"/>
                    </a:lnTo>
                    <a:close/>
                    <a:moveTo>
                      <a:pt x="960" y="665"/>
                    </a:moveTo>
                    <a:lnTo>
                      <a:pt x="960" y="686"/>
                    </a:lnTo>
                    <a:lnTo>
                      <a:pt x="955" y="686"/>
                    </a:lnTo>
                    <a:lnTo>
                      <a:pt x="955" y="665"/>
                    </a:lnTo>
                    <a:lnTo>
                      <a:pt x="960" y="665"/>
                    </a:lnTo>
                    <a:close/>
                    <a:moveTo>
                      <a:pt x="960" y="702"/>
                    </a:moveTo>
                    <a:lnTo>
                      <a:pt x="960" y="724"/>
                    </a:lnTo>
                    <a:lnTo>
                      <a:pt x="955" y="724"/>
                    </a:lnTo>
                    <a:lnTo>
                      <a:pt x="955" y="702"/>
                    </a:lnTo>
                    <a:lnTo>
                      <a:pt x="960" y="702"/>
                    </a:lnTo>
                    <a:close/>
                    <a:moveTo>
                      <a:pt x="960" y="740"/>
                    </a:moveTo>
                    <a:lnTo>
                      <a:pt x="960" y="761"/>
                    </a:lnTo>
                    <a:lnTo>
                      <a:pt x="955" y="761"/>
                    </a:lnTo>
                    <a:lnTo>
                      <a:pt x="955" y="740"/>
                    </a:lnTo>
                    <a:lnTo>
                      <a:pt x="960" y="740"/>
                    </a:lnTo>
                    <a:close/>
                    <a:moveTo>
                      <a:pt x="960" y="777"/>
                    </a:moveTo>
                    <a:lnTo>
                      <a:pt x="960" y="798"/>
                    </a:lnTo>
                    <a:lnTo>
                      <a:pt x="955" y="798"/>
                    </a:lnTo>
                    <a:lnTo>
                      <a:pt x="955" y="777"/>
                    </a:lnTo>
                    <a:lnTo>
                      <a:pt x="960" y="777"/>
                    </a:lnTo>
                    <a:close/>
                    <a:moveTo>
                      <a:pt x="960" y="814"/>
                    </a:moveTo>
                    <a:lnTo>
                      <a:pt x="960" y="820"/>
                    </a:lnTo>
                    <a:lnTo>
                      <a:pt x="959" y="827"/>
                    </a:lnTo>
                    <a:lnTo>
                      <a:pt x="957" y="834"/>
                    </a:lnTo>
                    <a:lnTo>
                      <a:pt x="957" y="836"/>
                    </a:lnTo>
                    <a:lnTo>
                      <a:pt x="951" y="834"/>
                    </a:lnTo>
                    <a:lnTo>
                      <a:pt x="951" y="833"/>
                    </a:lnTo>
                    <a:lnTo>
                      <a:pt x="951" y="833"/>
                    </a:lnTo>
                    <a:lnTo>
                      <a:pt x="953" y="826"/>
                    </a:lnTo>
                    <a:lnTo>
                      <a:pt x="953" y="826"/>
                    </a:lnTo>
                    <a:lnTo>
                      <a:pt x="954" y="819"/>
                    </a:lnTo>
                    <a:lnTo>
                      <a:pt x="954" y="819"/>
                    </a:lnTo>
                    <a:lnTo>
                      <a:pt x="954" y="814"/>
                    </a:lnTo>
                    <a:lnTo>
                      <a:pt x="960" y="814"/>
                    </a:lnTo>
                    <a:close/>
                    <a:moveTo>
                      <a:pt x="952" y="851"/>
                    </a:moveTo>
                    <a:lnTo>
                      <a:pt x="951" y="855"/>
                    </a:lnTo>
                    <a:lnTo>
                      <a:pt x="948" y="861"/>
                    </a:lnTo>
                    <a:lnTo>
                      <a:pt x="945" y="868"/>
                    </a:lnTo>
                    <a:lnTo>
                      <a:pt x="943" y="871"/>
                    </a:lnTo>
                    <a:lnTo>
                      <a:pt x="937" y="869"/>
                    </a:lnTo>
                    <a:lnTo>
                      <a:pt x="939" y="865"/>
                    </a:lnTo>
                    <a:lnTo>
                      <a:pt x="939" y="865"/>
                    </a:lnTo>
                    <a:lnTo>
                      <a:pt x="942" y="859"/>
                    </a:lnTo>
                    <a:lnTo>
                      <a:pt x="942" y="859"/>
                    </a:lnTo>
                    <a:lnTo>
                      <a:pt x="945" y="853"/>
                    </a:lnTo>
                    <a:lnTo>
                      <a:pt x="945" y="853"/>
                    </a:lnTo>
                    <a:lnTo>
                      <a:pt x="946" y="849"/>
                    </a:lnTo>
                    <a:lnTo>
                      <a:pt x="952" y="851"/>
                    </a:lnTo>
                    <a:close/>
                    <a:moveTo>
                      <a:pt x="933" y="885"/>
                    </a:moveTo>
                    <a:lnTo>
                      <a:pt x="933" y="886"/>
                    </a:lnTo>
                    <a:lnTo>
                      <a:pt x="928" y="892"/>
                    </a:lnTo>
                    <a:lnTo>
                      <a:pt x="923" y="897"/>
                    </a:lnTo>
                    <a:lnTo>
                      <a:pt x="918" y="902"/>
                    </a:lnTo>
                    <a:lnTo>
                      <a:pt x="914" y="898"/>
                    </a:lnTo>
                    <a:lnTo>
                      <a:pt x="919" y="893"/>
                    </a:lnTo>
                    <a:lnTo>
                      <a:pt x="919" y="894"/>
                    </a:lnTo>
                    <a:lnTo>
                      <a:pt x="924" y="888"/>
                    </a:lnTo>
                    <a:lnTo>
                      <a:pt x="923" y="888"/>
                    </a:lnTo>
                    <a:lnTo>
                      <a:pt x="928" y="883"/>
                    </a:lnTo>
                    <a:lnTo>
                      <a:pt x="928" y="883"/>
                    </a:lnTo>
                    <a:lnTo>
                      <a:pt x="928" y="882"/>
                    </a:lnTo>
                    <a:lnTo>
                      <a:pt x="933" y="885"/>
                    </a:lnTo>
                    <a:close/>
                    <a:moveTo>
                      <a:pt x="905" y="913"/>
                    </a:moveTo>
                    <a:lnTo>
                      <a:pt x="902" y="917"/>
                    </a:lnTo>
                    <a:lnTo>
                      <a:pt x="895" y="921"/>
                    </a:lnTo>
                    <a:lnTo>
                      <a:pt x="889" y="925"/>
                    </a:lnTo>
                    <a:lnTo>
                      <a:pt x="886" y="927"/>
                    </a:lnTo>
                    <a:lnTo>
                      <a:pt x="883" y="922"/>
                    </a:lnTo>
                    <a:lnTo>
                      <a:pt x="886" y="920"/>
                    </a:lnTo>
                    <a:lnTo>
                      <a:pt x="886" y="920"/>
                    </a:lnTo>
                    <a:lnTo>
                      <a:pt x="892" y="917"/>
                    </a:lnTo>
                    <a:lnTo>
                      <a:pt x="892" y="917"/>
                    </a:lnTo>
                    <a:lnTo>
                      <a:pt x="898" y="912"/>
                    </a:lnTo>
                    <a:lnTo>
                      <a:pt x="898" y="913"/>
                    </a:lnTo>
                    <a:lnTo>
                      <a:pt x="901" y="909"/>
                    </a:lnTo>
                    <a:lnTo>
                      <a:pt x="905" y="913"/>
                    </a:lnTo>
                    <a:close/>
                    <a:moveTo>
                      <a:pt x="870" y="935"/>
                    </a:moveTo>
                    <a:lnTo>
                      <a:pt x="869" y="935"/>
                    </a:lnTo>
                    <a:lnTo>
                      <a:pt x="862" y="938"/>
                    </a:lnTo>
                    <a:lnTo>
                      <a:pt x="854" y="941"/>
                    </a:lnTo>
                    <a:lnTo>
                      <a:pt x="848" y="943"/>
                    </a:lnTo>
                    <a:lnTo>
                      <a:pt x="846" y="938"/>
                    </a:lnTo>
                    <a:lnTo>
                      <a:pt x="852" y="936"/>
                    </a:lnTo>
                    <a:lnTo>
                      <a:pt x="852" y="936"/>
                    </a:lnTo>
                    <a:lnTo>
                      <a:pt x="859" y="933"/>
                    </a:lnTo>
                    <a:lnTo>
                      <a:pt x="859" y="933"/>
                    </a:lnTo>
                    <a:lnTo>
                      <a:pt x="866" y="930"/>
                    </a:lnTo>
                    <a:lnTo>
                      <a:pt x="866" y="930"/>
                    </a:lnTo>
                    <a:lnTo>
                      <a:pt x="868" y="930"/>
                    </a:lnTo>
                    <a:lnTo>
                      <a:pt x="870" y="935"/>
                    </a:lnTo>
                    <a:close/>
                    <a:moveTo>
                      <a:pt x="830" y="947"/>
                    </a:moveTo>
                    <a:lnTo>
                      <a:pt x="823" y="948"/>
                    </a:lnTo>
                    <a:lnTo>
                      <a:pt x="815" y="949"/>
                    </a:lnTo>
                    <a:lnTo>
                      <a:pt x="807" y="949"/>
                    </a:lnTo>
                    <a:lnTo>
                      <a:pt x="806" y="949"/>
                    </a:lnTo>
                    <a:lnTo>
                      <a:pt x="806" y="944"/>
                    </a:lnTo>
                    <a:lnTo>
                      <a:pt x="807" y="944"/>
                    </a:lnTo>
                    <a:lnTo>
                      <a:pt x="806" y="944"/>
                    </a:lnTo>
                    <a:lnTo>
                      <a:pt x="814" y="943"/>
                    </a:lnTo>
                    <a:lnTo>
                      <a:pt x="814" y="943"/>
                    </a:lnTo>
                    <a:lnTo>
                      <a:pt x="822" y="943"/>
                    </a:lnTo>
                    <a:lnTo>
                      <a:pt x="822" y="943"/>
                    </a:lnTo>
                    <a:lnTo>
                      <a:pt x="829" y="941"/>
                    </a:lnTo>
                    <a:lnTo>
                      <a:pt x="830" y="947"/>
                    </a:lnTo>
                    <a:close/>
                    <a:moveTo>
                      <a:pt x="788" y="949"/>
                    </a:moveTo>
                    <a:lnTo>
                      <a:pt x="764" y="949"/>
                    </a:lnTo>
                    <a:lnTo>
                      <a:pt x="764" y="944"/>
                    </a:lnTo>
                    <a:lnTo>
                      <a:pt x="788" y="944"/>
                    </a:lnTo>
                    <a:lnTo>
                      <a:pt x="788" y="949"/>
                    </a:lnTo>
                    <a:close/>
                    <a:moveTo>
                      <a:pt x="746" y="949"/>
                    </a:moveTo>
                    <a:lnTo>
                      <a:pt x="722" y="949"/>
                    </a:lnTo>
                    <a:lnTo>
                      <a:pt x="722" y="944"/>
                    </a:lnTo>
                    <a:lnTo>
                      <a:pt x="746" y="944"/>
                    </a:lnTo>
                    <a:lnTo>
                      <a:pt x="746" y="949"/>
                    </a:lnTo>
                    <a:close/>
                    <a:moveTo>
                      <a:pt x="704" y="949"/>
                    </a:moveTo>
                    <a:lnTo>
                      <a:pt x="681" y="949"/>
                    </a:lnTo>
                    <a:lnTo>
                      <a:pt x="681" y="944"/>
                    </a:lnTo>
                    <a:lnTo>
                      <a:pt x="704" y="944"/>
                    </a:lnTo>
                    <a:lnTo>
                      <a:pt x="704" y="949"/>
                    </a:lnTo>
                    <a:close/>
                    <a:moveTo>
                      <a:pt x="663" y="949"/>
                    </a:moveTo>
                    <a:lnTo>
                      <a:pt x="639" y="949"/>
                    </a:lnTo>
                    <a:lnTo>
                      <a:pt x="639" y="944"/>
                    </a:lnTo>
                    <a:lnTo>
                      <a:pt x="663" y="944"/>
                    </a:lnTo>
                    <a:lnTo>
                      <a:pt x="663" y="949"/>
                    </a:lnTo>
                    <a:close/>
                    <a:moveTo>
                      <a:pt x="621" y="949"/>
                    </a:moveTo>
                    <a:lnTo>
                      <a:pt x="597" y="949"/>
                    </a:lnTo>
                    <a:lnTo>
                      <a:pt x="597" y="944"/>
                    </a:lnTo>
                    <a:lnTo>
                      <a:pt x="621" y="944"/>
                    </a:lnTo>
                    <a:lnTo>
                      <a:pt x="621" y="949"/>
                    </a:lnTo>
                    <a:close/>
                    <a:moveTo>
                      <a:pt x="579" y="949"/>
                    </a:moveTo>
                    <a:lnTo>
                      <a:pt x="555" y="949"/>
                    </a:lnTo>
                    <a:lnTo>
                      <a:pt x="555" y="944"/>
                    </a:lnTo>
                    <a:lnTo>
                      <a:pt x="579" y="944"/>
                    </a:lnTo>
                    <a:lnTo>
                      <a:pt x="579" y="949"/>
                    </a:lnTo>
                    <a:close/>
                    <a:moveTo>
                      <a:pt x="537" y="949"/>
                    </a:moveTo>
                    <a:lnTo>
                      <a:pt x="514" y="949"/>
                    </a:lnTo>
                    <a:lnTo>
                      <a:pt x="514" y="944"/>
                    </a:lnTo>
                    <a:lnTo>
                      <a:pt x="537" y="944"/>
                    </a:lnTo>
                    <a:lnTo>
                      <a:pt x="537" y="949"/>
                    </a:lnTo>
                    <a:close/>
                    <a:moveTo>
                      <a:pt x="496" y="949"/>
                    </a:moveTo>
                    <a:lnTo>
                      <a:pt x="472" y="949"/>
                    </a:lnTo>
                    <a:lnTo>
                      <a:pt x="472" y="944"/>
                    </a:lnTo>
                    <a:lnTo>
                      <a:pt x="496" y="944"/>
                    </a:lnTo>
                    <a:lnTo>
                      <a:pt x="496" y="949"/>
                    </a:lnTo>
                    <a:close/>
                    <a:moveTo>
                      <a:pt x="454" y="949"/>
                    </a:moveTo>
                    <a:lnTo>
                      <a:pt x="430" y="949"/>
                    </a:lnTo>
                    <a:lnTo>
                      <a:pt x="430" y="944"/>
                    </a:lnTo>
                    <a:lnTo>
                      <a:pt x="454" y="944"/>
                    </a:lnTo>
                    <a:lnTo>
                      <a:pt x="454" y="949"/>
                    </a:lnTo>
                    <a:close/>
                    <a:moveTo>
                      <a:pt x="412" y="949"/>
                    </a:moveTo>
                    <a:lnTo>
                      <a:pt x="388" y="949"/>
                    </a:lnTo>
                    <a:lnTo>
                      <a:pt x="388" y="944"/>
                    </a:lnTo>
                    <a:lnTo>
                      <a:pt x="412" y="944"/>
                    </a:lnTo>
                    <a:lnTo>
                      <a:pt x="412" y="949"/>
                    </a:lnTo>
                    <a:close/>
                    <a:moveTo>
                      <a:pt x="370" y="949"/>
                    </a:moveTo>
                    <a:lnTo>
                      <a:pt x="347" y="949"/>
                    </a:lnTo>
                    <a:lnTo>
                      <a:pt x="347" y="944"/>
                    </a:lnTo>
                    <a:lnTo>
                      <a:pt x="370" y="944"/>
                    </a:lnTo>
                    <a:lnTo>
                      <a:pt x="370" y="949"/>
                    </a:lnTo>
                    <a:close/>
                    <a:moveTo>
                      <a:pt x="329" y="949"/>
                    </a:moveTo>
                    <a:lnTo>
                      <a:pt x="305" y="949"/>
                    </a:lnTo>
                    <a:lnTo>
                      <a:pt x="305" y="944"/>
                    </a:lnTo>
                    <a:lnTo>
                      <a:pt x="329" y="944"/>
                    </a:lnTo>
                    <a:lnTo>
                      <a:pt x="329" y="949"/>
                    </a:lnTo>
                    <a:close/>
                    <a:moveTo>
                      <a:pt x="287" y="949"/>
                    </a:moveTo>
                    <a:lnTo>
                      <a:pt x="263" y="949"/>
                    </a:lnTo>
                    <a:lnTo>
                      <a:pt x="263" y="944"/>
                    </a:lnTo>
                    <a:lnTo>
                      <a:pt x="287" y="944"/>
                    </a:lnTo>
                    <a:lnTo>
                      <a:pt x="287" y="949"/>
                    </a:lnTo>
                    <a:close/>
                    <a:moveTo>
                      <a:pt x="245" y="949"/>
                    </a:moveTo>
                    <a:lnTo>
                      <a:pt x="221" y="949"/>
                    </a:lnTo>
                    <a:lnTo>
                      <a:pt x="221" y="944"/>
                    </a:lnTo>
                    <a:lnTo>
                      <a:pt x="245" y="944"/>
                    </a:lnTo>
                    <a:lnTo>
                      <a:pt x="245" y="949"/>
                    </a:lnTo>
                    <a:close/>
                    <a:moveTo>
                      <a:pt x="204" y="949"/>
                    </a:moveTo>
                    <a:lnTo>
                      <a:pt x="180" y="949"/>
                    </a:lnTo>
                    <a:lnTo>
                      <a:pt x="180" y="944"/>
                    </a:lnTo>
                    <a:lnTo>
                      <a:pt x="204" y="944"/>
                    </a:lnTo>
                    <a:lnTo>
                      <a:pt x="204" y="949"/>
                    </a:lnTo>
                    <a:close/>
                    <a:moveTo>
                      <a:pt x="162" y="949"/>
                    </a:moveTo>
                    <a:lnTo>
                      <a:pt x="153" y="949"/>
                    </a:lnTo>
                    <a:lnTo>
                      <a:pt x="145" y="949"/>
                    </a:lnTo>
                    <a:lnTo>
                      <a:pt x="138" y="948"/>
                    </a:lnTo>
                    <a:lnTo>
                      <a:pt x="138" y="943"/>
                    </a:lnTo>
                    <a:lnTo>
                      <a:pt x="146" y="943"/>
                    </a:lnTo>
                    <a:lnTo>
                      <a:pt x="146" y="943"/>
                    </a:lnTo>
                    <a:lnTo>
                      <a:pt x="154" y="944"/>
                    </a:lnTo>
                    <a:lnTo>
                      <a:pt x="154" y="944"/>
                    </a:lnTo>
                    <a:lnTo>
                      <a:pt x="162" y="944"/>
                    </a:lnTo>
                    <a:lnTo>
                      <a:pt x="162" y="949"/>
                    </a:lnTo>
                    <a:close/>
                    <a:moveTo>
                      <a:pt x="120" y="945"/>
                    </a:moveTo>
                    <a:lnTo>
                      <a:pt x="114" y="943"/>
                    </a:lnTo>
                    <a:lnTo>
                      <a:pt x="106" y="941"/>
                    </a:lnTo>
                    <a:lnTo>
                      <a:pt x="99" y="938"/>
                    </a:lnTo>
                    <a:lnTo>
                      <a:pt x="97" y="937"/>
                    </a:lnTo>
                    <a:lnTo>
                      <a:pt x="99" y="933"/>
                    </a:lnTo>
                    <a:lnTo>
                      <a:pt x="101" y="933"/>
                    </a:lnTo>
                    <a:lnTo>
                      <a:pt x="101" y="933"/>
                    </a:lnTo>
                    <a:lnTo>
                      <a:pt x="108" y="936"/>
                    </a:lnTo>
                    <a:lnTo>
                      <a:pt x="108" y="936"/>
                    </a:lnTo>
                    <a:lnTo>
                      <a:pt x="115" y="938"/>
                    </a:lnTo>
                    <a:lnTo>
                      <a:pt x="115" y="938"/>
                    </a:lnTo>
                    <a:lnTo>
                      <a:pt x="121" y="939"/>
                    </a:lnTo>
                    <a:lnTo>
                      <a:pt x="120" y="945"/>
                    </a:lnTo>
                    <a:close/>
                    <a:moveTo>
                      <a:pt x="81" y="930"/>
                    </a:moveTo>
                    <a:lnTo>
                      <a:pt x="78" y="929"/>
                    </a:lnTo>
                    <a:lnTo>
                      <a:pt x="71" y="925"/>
                    </a:lnTo>
                    <a:lnTo>
                      <a:pt x="65" y="921"/>
                    </a:lnTo>
                    <a:lnTo>
                      <a:pt x="61" y="918"/>
                    </a:lnTo>
                    <a:lnTo>
                      <a:pt x="64" y="914"/>
                    </a:lnTo>
                    <a:lnTo>
                      <a:pt x="68" y="917"/>
                    </a:lnTo>
                    <a:lnTo>
                      <a:pt x="68" y="917"/>
                    </a:lnTo>
                    <a:lnTo>
                      <a:pt x="75" y="920"/>
                    </a:lnTo>
                    <a:lnTo>
                      <a:pt x="74" y="920"/>
                    </a:lnTo>
                    <a:lnTo>
                      <a:pt x="81" y="924"/>
                    </a:lnTo>
                    <a:lnTo>
                      <a:pt x="81" y="924"/>
                    </a:lnTo>
                    <a:lnTo>
                      <a:pt x="83" y="925"/>
                    </a:lnTo>
                    <a:lnTo>
                      <a:pt x="81" y="930"/>
                    </a:lnTo>
                    <a:close/>
                    <a:moveTo>
                      <a:pt x="47" y="907"/>
                    </a:moveTo>
                    <a:lnTo>
                      <a:pt x="37" y="897"/>
                    </a:lnTo>
                    <a:lnTo>
                      <a:pt x="32" y="892"/>
                    </a:lnTo>
                    <a:lnTo>
                      <a:pt x="31" y="891"/>
                    </a:lnTo>
                    <a:lnTo>
                      <a:pt x="36" y="888"/>
                    </a:lnTo>
                    <a:lnTo>
                      <a:pt x="37" y="888"/>
                    </a:lnTo>
                    <a:lnTo>
                      <a:pt x="37" y="888"/>
                    </a:lnTo>
                    <a:lnTo>
                      <a:pt x="41" y="894"/>
                    </a:lnTo>
                    <a:lnTo>
                      <a:pt x="41" y="893"/>
                    </a:lnTo>
                    <a:lnTo>
                      <a:pt x="51" y="903"/>
                    </a:lnTo>
                    <a:lnTo>
                      <a:pt x="47" y="907"/>
                    </a:lnTo>
                    <a:close/>
                    <a:moveTo>
                      <a:pt x="21" y="877"/>
                    </a:moveTo>
                    <a:lnTo>
                      <a:pt x="19" y="874"/>
                    </a:lnTo>
                    <a:lnTo>
                      <a:pt x="16" y="868"/>
                    </a:lnTo>
                    <a:lnTo>
                      <a:pt x="12" y="861"/>
                    </a:lnTo>
                    <a:lnTo>
                      <a:pt x="11" y="858"/>
                    </a:lnTo>
                    <a:lnTo>
                      <a:pt x="16" y="856"/>
                    </a:lnTo>
                    <a:lnTo>
                      <a:pt x="18" y="859"/>
                    </a:lnTo>
                    <a:lnTo>
                      <a:pt x="18" y="859"/>
                    </a:lnTo>
                    <a:lnTo>
                      <a:pt x="21" y="865"/>
                    </a:lnTo>
                    <a:lnTo>
                      <a:pt x="21" y="865"/>
                    </a:lnTo>
                    <a:lnTo>
                      <a:pt x="24" y="871"/>
                    </a:lnTo>
                    <a:lnTo>
                      <a:pt x="24" y="871"/>
                    </a:lnTo>
                    <a:lnTo>
                      <a:pt x="26" y="874"/>
                    </a:lnTo>
                    <a:lnTo>
                      <a:pt x="21" y="877"/>
                    </a:lnTo>
                    <a:close/>
                    <a:moveTo>
                      <a:pt x="5" y="842"/>
                    </a:moveTo>
                    <a:lnTo>
                      <a:pt x="5" y="841"/>
                    </a:lnTo>
                    <a:lnTo>
                      <a:pt x="3" y="834"/>
                    </a:lnTo>
                    <a:lnTo>
                      <a:pt x="1" y="827"/>
                    </a:lnTo>
                    <a:lnTo>
                      <a:pt x="1" y="821"/>
                    </a:lnTo>
                    <a:lnTo>
                      <a:pt x="6" y="820"/>
                    </a:lnTo>
                    <a:lnTo>
                      <a:pt x="7" y="826"/>
                    </a:lnTo>
                    <a:lnTo>
                      <a:pt x="7" y="826"/>
                    </a:lnTo>
                    <a:lnTo>
                      <a:pt x="9" y="833"/>
                    </a:lnTo>
                    <a:lnTo>
                      <a:pt x="9" y="833"/>
                    </a:lnTo>
                    <a:lnTo>
                      <a:pt x="10" y="840"/>
                    </a:lnTo>
                    <a:lnTo>
                      <a:pt x="10" y="840"/>
                    </a:lnTo>
                    <a:lnTo>
                      <a:pt x="11" y="841"/>
                    </a:lnTo>
                    <a:lnTo>
                      <a:pt x="5" y="842"/>
                    </a:lnTo>
                    <a:close/>
                  </a:path>
                </a:pathLst>
              </a:custGeom>
              <a:solidFill>
                <a:srgbClr val="AABC86"/>
              </a:solidFill>
              <a:ln w="9525" cap="flat" cmpd="sng">
                <a:solidFill>
                  <a:srgbClr val="10488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1326860" y="1031081"/>
                <a:ext cx="6399213" cy="211138"/>
              </a:xfrm>
              <a:custGeom>
                <a:avLst/>
                <a:gdLst/>
                <a:ahLst/>
                <a:cxnLst/>
                <a:rect l="l" t="t" r="r" b="b"/>
                <a:pathLst>
                  <a:path w="4031" h="133" extrusionOk="0">
                    <a:moveTo>
                      <a:pt x="0" y="0"/>
                    </a:moveTo>
                    <a:lnTo>
                      <a:pt x="3957" y="0"/>
                    </a:lnTo>
                    <a:lnTo>
                      <a:pt x="4031" y="66"/>
                    </a:lnTo>
                    <a:lnTo>
                      <a:pt x="3957" y="133"/>
                    </a:lnTo>
                    <a:lnTo>
                      <a:pt x="0" y="133"/>
                    </a:lnTo>
                    <a:lnTo>
                      <a:pt x="0" y="0"/>
                    </a:lnTo>
                    <a:close/>
                  </a:path>
                </a:pathLst>
              </a:custGeom>
              <a:solidFill>
                <a:srgbClr val="0D3A6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3656130" y="1064760"/>
                <a:ext cx="1683493" cy="1217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900"/>
                  <a:buFont typeface="Arial"/>
                  <a:buNone/>
                </a:pPr>
                <a:r>
                  <a:rPr lang="es" sz="900" b="1" i="0" u="none" strike="noStrike" cap="none">
                    <a:solidFill>
                      <a:srgbClr val="FFFFFF"/>
                    </a:solidFill>
                    <a:latin typeface="Calibri"/>
                    <a:ea typeface="Calibri"/>
                    <a:cs typeface="Calibri"/>
                    <a:sym typeface="Calibri"/>
                  </a:rPr>
                  <a:t>PLAN</a:t>
                </a:r>
                <a:r>
                  <a:rPr lang="es" sz="800" b="1" i="0" u="none" strike="noStrike" cap="none">
                    <a:solidFill>
                      <a:srgbClr val="FFFFFF"/>
                    </a:solidFill>
                    <a:latin typeface="Calibri"/>
                    <a:ea typeface="Calibri"/>
                    <a:cs typeface="Calibri"/>
                    <a:sym typeface="Calibri"/>
                  </a:rPr>
                  <a:t> DE TRANSFORMACIÓN </a:t>
                </a:r>
                <a:r>
                  <a:rPr lang="es" sz="1000" b="1" i="0" u="none" strike="noStrike" cap="none">
                    <a:solidFill>
                      <a:srgbClr val="FFFFFF"/>
                    </a:solidFill>
                    <a:latin typeface="Calibri"/>
                    <a:ea typeface="Calibri"/>
                    <a:cs typeface="Calibri"/>
                    <a:sym typeface="Calibri"/>
                  </a:rPr>
                  <a:t>DIGITAL</a:t>
                </a:r>
                <a:endParaRPr sz="1800" b="0" i="0" u="none" strike="noStrike" cap="none">
                  <a:solidFill>
                    <a:schemeClr val="dk1"/>
                  </a:solidFill>
                  <a:latin typeface="Arial"/>
                  <a:ea typeface="Arial"/>
                  <a:cs typeface="Arial"/>
                  <a:sym typeface="Arial"/>
                </a:endParaRPr>
              </a:p>
            </p:txBody>
          </p:sp>
          <p:sp>
            <p:nvSpPr>
              <p:cNvPr id="84" name="Google Shape;84;p2"/>
              <p:cNvSpPr/>
              <p:nvPr/>
            </p:nvSpPr>
            <p:spPr>
              <a:xfrm>
                <a:off x="1326860" y="1281906"/>
                <a:ext cx="1681163" cy="330200"/>
              </a:xfrm>
              <a:custGeom>
                <a:avLst/>
                <a:gdLst/>
                <a:ahLst/>
                <a:cxnLst/>
                <a:rect l="l" t="t" r="r" b="b"/>
                <a:pathLst>
                  <a:path w="1059" h="208" extrusionOk="0">
                    <a:moveTo>
                      <a:pt x="0" y="0"/>
                    </a:moveTo>
                    <a:lnTo>
                      <a:pt x="942" y="0"/>
                    </a:lnTo>
                    <a:lnTo>
                      <a:pt x="1059" y="104"/>
                    </a:lnTo>
                    <a:lnTo>
                      <a:pt x="942" y="208"/>
                    </a:lnTo>
                    <a:lnTo>
                      <a:pt x="0" y="208"/>
                    </a:lnTo>
                    <a:lnTo>
                      <a:pt x="0" y="0"/>
                    </a:lnTo>
                    <a:close/>
                  </a:path>
                </a:pathLst>
              </a:custGeom>
              <a:solidFill>
                <a:srgbClr val="0D3A6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2900072" y="1281906"/>
                <a:ext cx="1681163" cy="330200"/>
              </a:xfrm>
              <a:custGeom>
                <a:avLst/>
                <a:gdLst/>
                <a:ahLst/>
                <a:cxnLst/>
                <a:rect l="l" t="t" r="r" b="b"/>
                <a:pathLst>
                  <a:path w="1059" h="208" extrusionOk="0">
                    <a:moveTo>
                      <a:pt x="0" y="0"/>
                    </a:moveTo>
                    <a:lnTo>
                      <a:pt x="942" y="0"/>
                    </a:lnTo>
                    <a:lnTo>
                      <a:pt x="1059" y="104"/>
                    </a:lnTo>
                    <a:lnTo>
                      <a:pt x="942" y="208"/>
                    </a:lnTo>
                    <a:lnTo>
                      <a:pt x="0" y="208"/>
                    </a:lnTo>
                    <a:lnTo>
                      <a:pt x="117" y="104"/>
                    </a:lnTo>
                    <a:lnTo>
                      <a:pt x="0" y="0"/>
                    </a:lnTo>
                    <a:close/>
                  </a:path>
                </a:pathLst>
              </a:custGeom>
              <a:solidFill>
                <a:srgbClr val="10488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3204872" y="1329531"/>
                <a:ext cx="1063625" cy="2460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s" sz="800" b="1" i="0" u="none" strike="noStrike" cap="none">
                    <a:solidFill>
                      <a:srgbClr val="FFFFFF"/>
                    </a:solidFill>
                    <a:latin typeface="Calibri"/>
                    <a:ea typeface="Calibri"/>
                    <a:cs typeface="Calibri"/>
                    <a:sym typeface="Calibri"/>
                  </a:rPr>
                  <a:t>Transformando la </a:t>
                </a:r>
                <a:endParaRPr sz="8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800"/>
                  <a:buFont typeface="Arial"/>
                  <a:buNone/>
                </a:pPr>
                <a:r>
                  <a:rPr lang="es" sz="800" b="1" i="0" u="none" strike="noStrike" cap="none">
                    <a:solidFill>
                      <a:srgbClr val="FFFFFF"/>
                    </a:solidFill>
                    <a:latin typeface="Calibri"/>
                    <a:ea typeface="Calibri"/>
                    <a:cs typeface="Calibri"/>
                    <a:sym typeface="Calibri"/>
                  </a:rPr>
                  <a:t>  EXPERIENCIA de cliente</a:t>
                </a:r>
                <a:endParaRPr sz="1800" b="0" i="0" u="none" strike="noStrike" cap="none">
                  <a:solidFill>
                    <a:schemeClr val="dk1"/>
                  </a:solidFill>
                  <a:latin typeface="Arial"/>
                  <a:ea typeface="Arial"/>
                  <a:cs typeface="Arial"/>
                  <a:sym typeface="Arial"/>
                </a:endParaRPr>
              </a:p>
            </p:txBody>
          </p:sp>
          <p:sp>
            <p:nvSpPr>
              <p:cNvPr id="87" name="Google Shape;87;p2"/>
              <p:cNvSpPr/>
              <p:nvPr/>
            </p:nvSpPr>
            <p:spPr>
              <a:xfrm>
                <a:off x="4471697" y="1281906"/>
                <a:ext cx="1682750" cy="330200"/>
              </a:xfrm>
              <a:custGeom>
                <a:avLst/>
                <a:gdLst/>
                <a:ahLst/>
                <a:cxnLst/>
                <a:rect l="l" t="t" r="r" b="b"/>
                <a:pathLst>
                  <a:path w="1060" h="208" extrusionOk="0">
                    <a:moveTo>
                      <a:pt x="0" y="0"/>
                    </a:moveTo>
                    <a:lnTo>
                      <a:pt x="942" y="0"/>
                    </a:lnTo>
                    <a:lnTo>
                      <a:pt x="1060" y="104"/>
                    </a:lnTo>
                    <a:lnTo>
                      <a:pt x="942" y="208"/>
                    </a:lnTo>
                    <a:lnTo>
                      <a:pt x="0" y="208"/>
                    </a:lnTo>
                    <a:lnTo>
                      <a:pt x="117" y="104"/>
                    </a:lnTo>
                    <a:lnTo>
                      <a:pt x="0" y="0"/>
                    </a:lnTo>
                    <a:close/>
                  </a:path>
                </a:pathLst>
              </a:custGeom>
              <a:solidFill>
                <a:srgbClr val="155E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6044910" y="1281906"/>
                <a:ext cx="1681163" cy="330200"/>
              </a:xfrm>
              <a:custGeom>
                <a:avLst/>
                <a:gdLst/>
                <a:ahLst/>
                <a:cxnLst/>
                <a:rect l="l" t="t" r="r" b="b"/>
                <a:pathLst>
                  <a:path w="1059" h="208" extrusionOk="0">
                    <a:moveTo>
                      <a:pt x="0" y="0"/>
                    </a:moveTo>
                    <a:lnTo>
                      <a:pt x="942" y="0"/>
                    </a:lnTo>
                    <a:lnTo>
                      <a:pt x="1059" y="104"/>
                    </a:lnTo>
                    <a:lnTo>
                      <a:pt x="942" y="208"/>
                    </a:lnTo>
                    <a:lnTo>
                      <a:pt x="0" y="208"/>
                    </a:lnTo>
                    <a:lnTo>
                      <a:pt x="117" y="104"/>
                    </a:lnTo>
                    <a:lnTo>
                      <a:pt x="0" y="0"/>
                    </a:lnTo>
                    <a:close/>
                  </a:path>
                </a:pathLst>
              </a:custGeom>
              <a:solidFill>
                <a:srgbClr val="5099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1161760" y="2926556"/>
                <a:ext cx="50800" cy="317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s" sz="1400" b="1" i="0" u="none" strike="noStrike" cap="none">
                    <a:solidFill>
                      <a:srgbClr val="FFFFFF"/>
                    </a:solidFill>
                    <a:latin typeface="Calibri"/>
                    <a:ea typeface="Calibri"/>
                    <a:cs typeface="Calibri"/>
                    <a:sym typeface="Calibri"/>
                  </a:rPr>
                  <a:t>Asesoramiento individual</a:t>
                </a:r>
                <a:endParaRPr sz="1800" b="0" i="0" u="none" strike="noStrike" cap="none">
                  <a:solidFill>
                    <a:schemeClr val="dk1"/>
                  </a:solidFill>
                  <a:latin typeface="Arial"/>
                  <a:ea typeface="Arial"/>
                  <a:cs typeface="Arial"/>
                  <a:sym typeface="Arial"/>
                </a:endParaRPr>
              </a:p>
            </p:txBody>
          </p:sp>
          <p:sp>
            <p:nvSpPr>
              <p:cNvPr id="90" name="Google Shape;90;p2"/>
              <p:cNvSpPr/>
              <p:nvPr/>
            </p:nvSpPr>
            <p:spPr>
              <a:xfrm>
                <a:off x="1396710" y="1816013"/>
                <a:ext cx="1374775" cy="328613"/>
              </a:xfrm>
              <a:custGeom>
                <a:avLst/>
                <a:gdLst/>
                <a:ahLst/>
                <a:cxnLst/>
                <a:rect l="l" t="t" r="r" b="b"/>
                <a:pathLst>
                  <a:path w="866" h="207" extrusionOk="0">
                    <a:moveTo>
                      <a:pt x="0" y="0"/>
                    </a:moveTo>
                    <a:lnTo>
                      <a:pt x="749" y="0"/>
                    </a:lnTo>
                    <a:lnTo>
                      <a:pt x="866" y="103"/>
                    </a:lnTo>
                    <a:lnTo>
                      <a:pt x="749" y="207"/>
                    </a:lnTo>
                    <a:lnTo>
                      <a:pt x="0" y="207"/>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a:off x="1396710" y="2208126"/>
                <a:ext cx="1374775" cy="331788"/>
              </a:xfrm>
              <a:custGeom>
                <a:avLst/>
                <a:gdLst/>
                <a:ahLst/>
                <a:cxnLst/>
                <a:rect l="l" t="t" r="r" b="b"/>
                <a:pathLst>
                  <a:path w="866" h="209" extrusionOk="0">
                    <a:moveTo>
                      <a:pt x="0" y="0"/>
                    </a:moveTo>
                    <a:lnTo>
                      <a:pt x="749" y="0"/>
                    </a:lnTo>
                    <a:lnTo>
                      <a:pt x="866" y="104"/>
                    </a:lnTo>
                    <a:lnTo>
                      <a:pt x="749" y="209"/>
                    </a:lnTo>
                    <a:lnTo>
                      <a:pt x="0" y="209"/>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a:off x="1715797" y="2312901"/>
                <a:ext cx="663575" cy="1238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s" sz="800" b="0" i="0" u="none" strike="noStrike" cap="none">
                    <a:solidFill>
                      <a:srgbClr val="000000"/>
                    </a:solidFill>
                    <a:latin typeface="Calibri"/>
                    <a:ea typeface="Calibri"/>
                    <a:cs typeface="Calibri"/>
                    <a:sym typeface="Calibri"/>
                  </a:rPr>
                  <a:t>Análisis externo</a:t>
                </a:r>
                <a:endParaRPr sz="1800" b="0" i="0" u="none" strike="noStrike" cap="none">
                  <a:solidFill>
                    <a:schemeClr val="dk1"/>
                  </a:solidFill>
                  <a:latin typeface="Arial"/>
                  <a:ea typeface="Arial"/>
                  <a:cs typeface="Arial"/>
                  <a:sym typeface="Arial"/>
                </a:endParaRPr>
              </a:p>
            </p:txBody>
          </p:sp>
          <p:sp>
            <p:nvSpPr>
              <p:cNvPr id="93" name="Google Shape;93;p2"/>
              <p:cNvSpPr/>
              <p:nvPr/>
            </p:nvSpPr>
            <p:spPr>
              <a:xfrm>
                <a:off x="3042947" y="1848475"/>
                <a:ext cx="1374775" cy="328613"/>
              </a:xfrm>
              <a:custGeom>
                <a:avLst/>
                <a:gdLst/>
                <a:ahLst/>
                <a:cxnLst/>
                <a:rect l="l" t="t" r="r" b="b"/>
                <a:pathLst>
                  <a:path w="866" h="207" extrusionOk="0">
                    <a:moveTo>
                      <a:pt x="0" y="0"/>
                    </a:moveTo>
                    <a:lnTo>
                      <a:pt x="749" y="0"/>
                    </a:lnTo>
                    <a:lnTo>
                      <a:pt x="866" y="103"/>
                    </a:lnTo>
                    <a:lnTo>
                      <a:pt x="749" y="207"/>
                    </a:lnTo>
                    <a:lnTo>
                      <a:pt x="0" y="207"/>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a:off x="3279485" y="1953250"/>
                <a:ext cx="676467" cy="1231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s" sz="800" b="0" i="0" u="none" strike="noStrike" cap="none">
                    <a:solidFill>
                      <a:srgbClr val="000000"/>
                    </a:solidFill>
                    <a:latin typeface="Calibri"/>
                    <a:ea typeface="Calibri"/>
                    <a:cs typeface="Calibri"/>
                    <a:sym typeface="Calibri"/>
                  </a:rPr>
                  <a:t>Perfil del cliente</a:t>
                </a:r>
                <a:endParaRPr sz="1800" b="0" i="0" u="none" strike="noStrike" cap="none">
                  <a:solidFill>
                    <a:schemeClr val="dk1"/>
                  </a:solidFill>
                  <a:latin typeface="Arial"/>
                  <a:ea typeface="Arial"/>
                  <a:cs typeface="Arial"/>
                  <a:sym typeface="Arial"/>
                </a:endParaRPr>
              </a:p>
            </p:txBody>
          </p:sp>
          <p:sp>
            <p:nvSpPr>
              <p:cNvPr id="95" name="Google Shape;95;p2"/>
              <p:cNvSpPr/>
              <p:nvPr/>
            </p:nvSpPr>
            <p:spPr>
              <a:xfrm>
                <a:off x="3042947" y="2229629"/>
                <a:ext cx="1374775" cy="331788"/>
              </a:xfrm>
              <a:custGeom>
                <a:avLst/>
                <a:gdLst/>
                <a:ahLst/>
                <a:cxnLst/>
                <a:rect l="l" t="t" r="r" b="b"/>
                <a:pathLst>
                  <a:path w="866" h="209" extrusionOk="0">
                    <a:moveTo>
                      <a:pt x="0" y="0"/>
                    </a:moveTo>
                    <a:lnTo>
                      <a:pt x="749" y="0"/>
                    </a:lnTo>
                    <a:lnTo>
                      <a:pt x="866" y="104"/>
                    </a:lnTo>
                    <a:lnTo>
                      <a:pt x="749" y="209"/>
                    </a:lnTo>
                    <a:lnTo>
                      <a:pt x="0" y="209"/>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a:off x="3080678" y="2322849"/>
                <a:ext cx="1568450" cy="1231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s" sz="800" b="0" i="0" u="none" strike="noStrike" cap="none">
                    <a:solidFill>
                      <a:srgbClr val="000000"/>
                    </a:solidFill>
                    <a:latin typeface="Calibri"/>
                    <a:ea typeface="Calibri"/>
                    <a:cs typeface="Calibri"/>
                    <a:sym typeface="Calibri"/>
                  </a:rPr>
                  <a:t>Lienzo de modelo de negocio</a:t>
                </a:r>
                <a:endParaRPr sz="1800" b="0" i="0" u="none" strike="noStrike" cap="none">
                  <a:solidFill>
                    <a:schemeClr val="dk1"/>
                  </a:solidFill>
                  <a:latin typeface="Arial"/>
                  <a:ea typeface="Arial"/>
                  <a:cs typeface="Arial"/>
                  <a:sym typeface="Arial"/>
                </a:endParaRPr>
              </a:p>
            </p:txBody>
          </p:sp>
          <p:sp>
            <p:nvSpPr>
              <p:cNvPr id="97" name="Google Shape;97;p2"/>
              <p:cNvSpPr/>
              <p:nvPr/>
            </p:nvSpPr>
            <p:spPr>
              <a:xfrm>
                <a:off x="3403310" y="2285206"/>
                <a:ext cx="0" cy="2762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
              <p:cNvSpPr/>
              <p:nvPr/>
            </p:nvSpPr>
            <p:spPr>
              <a:xfrm>
                <a:off x="6243347" y="2121946"/>
                <a:ext cx="1374775" cy="328613"/>
              </a:xfrm>
              <a:custGeom>
                <a:avLst/>
                <a:gdLst/>
                <a:ahLst/>
                <a:cxnLst/>
                <a:rect l="l" t="t" r="r" b="b"/>
                <a:pathLst>
                  <a:path w="866" h="207" extrusionOk="0">
                    <a:moveTo>
                      <a:pt x="0" y="0"/>
                    </a:moveTo>
                    <a:lnTo>
                      <a:pt x="750" y="0"/>
                    </a:lnTo>
                    <a:lnTo>
                      <a:pt x="866" y="103"/>
                    </a:lnTo>
                    <a:lnTo>
                      <a:pt x="750" y="207"/>
                    </a:lnTo>
                    <a:lnTo>
                      <a:pt x="0" y="207"/>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6243347" y="2496194"/>
                <a:ext cx="1374775" cy="331788"/>
              </a:xfrm>
              <a:custGeom>
                <a:avLst/>
                <a:gdLst/>
                <a:ahLst/>
                <a:cxnLst/>
                <a:rect l="l" t="t" r="r" b="b"/>
                <a:pathLst>
                  <a:path w="866" h="209" extrusionOk="0">
                    <a:moveTo>
                      <a:pt x="0" y="0"/>
                    </a:moveTo>
                    <a:lnTo>
                      <a:pt x="749" y="0"/>
                    </a:lnTo>
                    <a:lnTo>
                      <a:pt x="866" y="104"/>
                    </a:lnTo>
                    <a:lnTo>
                      <a:pt x="749" y="209"/>
                    </a:lnTo>
                    <a:lnTo>
                      <a:pt x="0" y="209"/>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2934997" y="1647031"/>
                <a:ext cx="1525588" cy="1506538"/>
              </a:xfrm>
              <a:custGeom>
                <a:avLst/>
                <a:gdLst/>
                <a:ahLst/>
                <a:cxnLst/>
                <a:rect l="l" t="t" r="r" b="b"/>
                <a:pathLst>
                  <a:path w="961" h="949" extrusionOk="0">
                    <a:moveTo>
                      <a:pt x="0" y="805"/>
                    </a:moveTo>
                    <a:lnTo>
                      <a:pt x="0" y="784"/>
                    </a:lnTo>
                    <a:lnTo>
                      <a:pt x="6" y="784"/>
                    </a:lnTo>
                    <a:lnTo>
                      <a:pt x="6" y="805"/>
                    </a:lnTo>
                    <a:lnTo>
                      <a:pt x="0" y="805"/>
                    </a:lnTo>
                    <a:close/>
                    <a:moveTo>
                      <a:pt x="0" y="768"/>
                    </a:moveTo>
                    <a:lnTo>
                      <a:pt x="0" y="747"/>
                    </a:lnTo>
                    <a:lnTo>
                      <a:pt x="6" y="747"/>
                    </a:lnTo>
                    <a:lnTo>
                      <a:pt x="6" y="768"/>
                    </a:lnTo>
                    <a:lnTo>
                      <a:pt x="0" y="768"/>
                    </a:lnTo>
                    <a:close/>
                    <a:moveTo>
                      <a:pt x="0" y="731"/>
                    </a:moveTo>
                    <a:lnTo>
                      <a:pt x="0" y="709"/>
                    </a:lnTo>
                    <a:lnTo>
                      <a:pt x="6" y="709"/>
                    </a:lnTo>
                    <a:lnTo>
                      <a:pt x="6" y="731"/>
                    </a:lnTo>
                    <a:lnTo>
                      <a:pt x="0" y="731"/>
                    </a:lnTo>
                    <a:close/>
                    <a:moveTo>
                      <a:pt x="0" y="694"/>
                    </a:moveTo>
                    <a:lnTo>
                      <a:pt x="0" y="672"/>
                    </a:lnTo>
                    <a:lnTo>
                      <a:pt x="6" y="672"/>
                    </a:lnTo>
                    <a:lnTo>
                      <a:pt x="6" y="694"/>
                    </a:lnTo>
                    <a:lnTo>
                      <a:pt x="0" y="694"/>
                    </a:lnTo>
                    <a:close/>
                    <a:moveTo>
                      <a:pt x="0" y="656"/>
                    </a:moveTo>
                    <a:lnTo>
                      <a:pt x="0" y="635"/>
                    </a:lnTo>
                    <a:lnTo>
                      <a:pt x="6" y="635"/>
                    </a:lnTo>
                    <a:lnTo>
                      <a:pt x="6" y="656"/>
                    </a:lnTo>
                    <a:lnTo>
                      <a:pt x="0" y="656"/>
                    </a:lnTo>
                    <a:close/>
                    <a:moveTo>
                      <a:pt x="0" y="619"/>
                    </a:moveTo>
                    <a:lnTo>
                      <a:pt x="0" y="598"/>
                    </a:lnTo>
                    <a:lnTo>
                      <a:pt x="6" y="598"/>
                    </a:lnTo>
                    <a:lnTo>
                      <a:pt x="6" y="619"/>
                    </a:lnTo>
                    <a:lnTo>
                      <a:pt x="0" y="619"/>
                    </a:lnTo>
                    <a:close/>
                    <a:moveTo>
                      <a:pt x="0" y="582"/>
                    </a:moveTo>
                    <a:lnTo>
                      <a:pt x="0" y="561"/>
                    </a:lnTo>
                    <a:lnTo>
                      <a:pt x="6" y="561"/>
                    </a:lnTo>
                    <a:lnTo>
                      <a:pt x="6" y="582"/>
                    </a:lnTo>
                    <a:lnTo>
                      <a:pt x="0" y="582"/>
                    </a:lnTo>
                    <a:close/>
                    <a:moveTo>
                      <a:pt x="0" y="545"/>
                    </a:moveTo>
                    <a:lnTo>
                      <a:pt x="0" y="524"/>
                    </a:lnTo>
                    <a:lnTo>
                      <a:pt x="6" y="524"/>
                    </a:lnTo>
                    <a:lnTo>
                      <a:pt x="6" y="545"/>
                    </a:lnTo>
                    <a:lnTo>
                      <a:pt x="0" y="545"/>
                    </a:lnTo>
                    <a:close/>
                    <a:moveTo>
                      <a:pt x="0" y="508"/>
                    </a:moveTo>
                    <a:lnTo>
                      <a:pt x="0" y="486"/>
                    </a:lnTo>
                    <a:lnTo>
                      <a:pt x="6" y="486"/>
                    </a:lnTo>
                    <a:lnTo>
                      <a:pt x="6" y="508"/>
                    </a:lnTo>
                    <a:lnTo>
                      <a:pt x="0" y="508"/>
                    </a:lnTo>
                    <a:close/>
                    <a:moveTo>
                      <a:pt x="0" y="470"/>
                    </a:moveTo>
                    <a:lnTo>
                      <a:pt x="0" y="449"/>
                    </a:lnTo>
                    <a:lnTo>
                      <a:pt x="6" y="449"/>
                    </a:lnTo>
                    <a:lnTo>
                      <a:pt x="6" y="470"/>
                    </a:lnTo>
                    <a:lnTo>
                      <a:pt x="0" y="470"/>
                    </a:lnTo>
                    <a:close/>
                    <a:moveTo>
                      <a:pt x="0" y="433"/>
                    </a:moveTo>
                    <a:lnTo>
                      <a:pt x="0" y="412"/>
                    </a:lnTo>
                    <a:lnTo>
                      <a:pt x="6" y="412"/>
                    </a:lnTo>
                    <a:lnTo>
                      <a:pt x="6" y="433"/>
                    </a:lnTo>
                    <a:lnTo>
                      <a:pt x="0" y="433"/>
                    </a:lnTo>
                    <a:close/>
                    <a:moveTo>
                      <a:pt x="0" y="396"/>
                    </a:moveTo>
                    <a:lnTo>
                      <a:pt x="0" y="375"/>
                    </a:lnTo>
                    <a:lnTo>
                      <a:pt x="6" y="375"/>
                    </a:lnTo>
                    <a:lnTo>
                      <a:pt x="6" y="396"/>
                    </a:lnTo>
                    <a:lnTo>
                      <a:pt x="0" y="396"/>
                    </a:lnTo>
                    <a:close/>
                    <a:moveTo>
                      <a:pt x="0" y="359"/>
                    </a:moveTo>
                    <a:lnTo>
                      <a:pt x="0" y="338"/>
                    </a:lnTo>
                    <a:lnTo>
                      <a:pt x="6" y="338"/>
                    </a:lnTo>
                    <a:lnTo>
                      <a:pt x="6" y="359"/>
                    </a:lnTo>
                    <a:lnTo>
                      <a:pt x="0" y="359"/>
                    </a:lnTo>
                    <a:close/>
                    <a:moveTo>
                      <a:pt x="0" y="322"/>
                    </a:moveTo>
                    <a:lnTo>
                      <a:pt x="0" y="301"/>
                    </a:lnTo>
                    <a:lnTo>
                      <a:pt x="6" y="301"/>
                    </a:lnTo>
                    <a:lnTo>
                      <a:pt x="6" y="322"/>
                    </a:lnTo>
                    <a:lnTo>
                      <a:pt x="0" y="322"/>
                    </a:lnTo>
                    <a:close/>
                    <a:moveTo>
                      <a:pt x="0" y="285"/>
                    </a:moveTo>
                    <a:lnTo>
                      <a:pt x="0" y="263"/>
                    </a:lnTo>
                    <a:lnTo>
                      <a:pt x="6" y="263"/>
                    </a:lnTo>
                    <a:lnTo>
                      <a:pt x="6" y="285"/>
                    </a:lnTo>
                    <a:lnTo>
                      <a:pt x="0" y="285"/>
                    </a:lnTo>
                    <a:close/>
                    <a:moveTo>
                      <a:pt x="0" y="247"/>
                    </a:moveTo>
                    <a:lnTo>
                      <a:pt x="0" y="226"/>
                    </a:lnTo>
                    <a:lnTo>
                      <a:pt x="6" y="226"/>
                    </a:lnTo>
                    <a:lnTo>
                      <a:pt x="6" y="247"/>
                    </a:lnTo>
                    <a:lnTo>
                      <a:pt x="0" y="247"/>
                    </a:lnTo>
                    <a:close/>
                    <a:moveTo>
                      <a:pt x="0" y="210"/>
                    </a:moveTo>
                    <a:lnTo>
                      <a:pt x="0" y="189"/>
                    </a:lnTo>
                    <a:lnTo>
                      <a:pt x="6" y="189"/>
                    </a:lnTo>
                    <a:lnTo>
                      <a:pt x="6" y="210"/>
                    </a:lnTo>
                    <a:lnTo>
                      <a:pt x="0" y="210"/>
                    </a:lnTo>
                    <a:close/>
                    <a:moveTo>
                      <a:pt x="0" y="173"/>
                    </a:moveTo>
                    <a:lnTo>
                      <a:pt x="0" y="152"/>
                    </a:lnTo>
                    <a:lnTo>
                      <a:pt x="6" y="152"/>
                    </a:lnTo>
                    <a:lnTo>
                      <a:pt x="6" y="173"/>
                    </a:lnTo>
                    <a:lnTo>
                      <a:pt x="0" y="173"/>
                    </a:lnTo>
                    <a:close/>
                    <a:moveTo>
                      <a:pt x="0" y="136"/>
                    </a:moveTo>
                    <a:lnTo>
                      <a:pt x="1" y="130"/>
                    </a:lnTo>
                    <a:lnTo>
                      <a:pt x="2" y="123"/>
                    </a:lnTo>
                    <a:lnTo>
                      <a:pt x="3" y="115"/>
                    </a:lnTo>
                    <a:lnTo>
                      <a:pt x="3" y="114"/>
                    </a:lnTo>
                    <a:lnTo>
                      <a:pt x="9" y="115"/>
                    </a:lnTo>
                    <a:lnTo>
                      <a:pt x="9" y="117"/>
                    </a:lnTo>
                    <a:lnTo>
                      <a:pt x="9" y="116"/>
                    </a:lnTo>
                    <a:lnTo>
                      <a:pt x="7" y="124"/>
                    </a:lnTo>
                    <a:lnTo>
                      <a:pt x="8" y="123"/>
                    </a:lnTo>
                    <a:lnTo>
                      <a:pt x="7" y="130"/>
                    </a:lnTo>
                    <a:lnTo>
                      <a:pt x="7" y="130"/>
                    </a:lnTo>
                    <a:lnTo>
                      <a:pt x="6" y="136"/>
                    </a:lnTo>
                    <a:lnTo>
                      <a:pt x="0" y="136"/>
                    </a:lnTo>
                    <a:close/>
                    <a:moveTo>
                      <a:pt x="8" y="99"/>
                    </a:moveTo>
                    <a:lnTo>
                      <a:pt x="10" y="95"/>
                    </a:lnTo>
                    <a:lnTo>
                      <a:pt x="13" y="88"/>
                    </a:lnTo>
                    <a:lnTo>
                      <a:pt x="16" y="82"/>
                    </a:lnTo>
                    <a:lnTo>
                      <a:pt x="18" y="79"/>
                    </a:lnTo>
                    <a:lnTo>
                      <a:pt x="23" y="81"/>
                    </a:lnTo>
                    <a:lnTo>
                      <a:pt x="21" y="84"/>
                    </a:lnTo>
                    <a:lnTo>
                      <a:pt x="21" y="84"/>
                    </a:lnTo>
                    <a:lnTo>
                      <a:pt x="18" y="90"/>
                    </a:lnTo>
                    <a:lnTo>
                      <a:pt x="18" y="90"/>
                    </a:lnTo>
                    <a:lnTo>
                      <a:pt x="15" y="97"/>
                    </a:lnTo>
                    <a:lnTo>
                      <a:pt x="15" y="97"/>
                    </a:lnTo>
                    <a:lnTo>
                      <a:pt x="14" y="100"/>
                    </a:lnTo>
                    <a:lnTo>
                      <a:pt x="8" y="99"/>
                    </a:lnTo>
                    <a:close/>
                    <a:moveTo>
                      <a:pt x="27" y="65"/>
                    </a:moveTo>
                    <a:lnTo>
                      <a:pt x="27" y="64"/>
                    </a:lnTo>
                    <a:lnTo>
                      <a:pt x="32" y="58"/>
                    </a:lnTo>
                    <a:lnTo>
                      <a:pt x="37" y="53"/>
                    </a:lnTo>
                    <a:lnTo>
                      <a:pt x="42" y="48"/>
                    </a:lnTo>
                    <a:lnTo>
                      <a:pt x="46" y="51"/>
                    </a:lnTo>
                    <a:lnTo>
                      <a:pt x="41" y="56"/>
                    </a:lnTo>
                    <a:lnTo>
                      <a:pt x="41" y="56"/>
                    </a:lnTo>
                    <a:lnTo>
                      <a:pt x="37" y="61"/>
                    </a:lnTo>
                    <a:lnTo>
                      <a:pt x="37" y="61"/>
                    </a:lnTo>
                    <a:lnTo>
                      <a:pt x="32" y="67"/>
                    </a:lnTo>
                    <a:lnTo>
                      <a:pt x="32" y="67"/>
                    </a:lnTo>
                    <a:lnTo>
                      <a:pt x="32" y="68"/>
                    </a:lnTo>
                    <a:lnTo>
                      <a:pt x="27" y="65"/>
                    </a:lnTo>
                    <a:close/>
                    <a:moveTo>
                      <a:pt x="55" y="36"/>
                    </a:moveTo>
                    <a:lnTo>
                      <a:pt x="59" y="33"/>
                    </a:lnTo>
                    <a:lnTo>
                      <a:pt x="65" y="29"/>
                    </a:lnTo>
                    <a:lnTo>
                      <a:pt x="71" y="25"/>
                    </a:lnTo>
                    <a:lnTo>
                      <a:pt x="74" y="23"/>
                    </a:lnTo>
                    <a:lnTo>
                      <a:pt x="77" y="28"/>
                    </a:lnTo>
                    <a:lnTo>
                      <a:pt x="75" y="29"/>
                    </a:lnTo>
                    <a:lnTo>
                      <a:pt x="75" y="29"/>
                    </a:lnTo>
                    <a:lnTo>
                      <a:pt x="68" y="33"/>
                    </a:lnTo>
                    <a:lnTo>
                      <a:pt x="69" y="33"/>
                    </a:lnTo>
                    <a:lnTo>
                      <a:pt x="63" y="37"/>
                    </a:lnTo>
                    <a:lnTo>
                      <a:pt x="63" y="37"/>
                    </a:lnTo>
                    <a:lnTo>
                      <a:pt x="59" y="40"/>
                    </a:lnTo>
                    <a:lnTo>
                      <a:pt x="55" y="36"/>
                    </a:lnTo>
                    <a:close/>
                    <a:moveTo>
                      <a:pt x="90" y="15"/>
                    </a:moveTo>
                    <a:lnTo>
                      <a:pt x="92" y="14"/>
                    </a:lnTo>
                    <a:lnTo>
                      <a:pt x="99" y="11"/>
                    </a:lnTo>
                    <a:lnTo>
                      <a:pt x="106" y="9"/>
                    </a:lnTo>
                    <a:lnTo>
                      <a:pt x="112" y="7"/>
                    </a:lnTo>
                    <a:lnTo>
                      <a:pt x="114" y="12"/>
                    </a:lnTo>
                    <a:lnTo>
                      <a:pt x="108" y="14"/>
                    </a:lnTo>
                    <a:lnTo>
                      <a:pt x="108" y="14"/>
                    </a:lnTo>
                    <a:lnTo>
                      <a:pt x="101" y="16"/>
                    </a:lnTo>
                    <a:lnTo>
                      <a:pt x="101" y="16"/>
                    </a:lnTo>
                    <a:lnTo>
                      <a:pt x="94" y="19"/>
                    </a:lnTo>
                    <a:lnTo>
                      <a:pt x="94" y="19"/>
                    </a:lnTo>
                    <a:lnTo>
                      <a:pt x="93" y="20"/>
                    </a:lnTo>
                    <a:lnTo>
                      <a:pt x="90" y="15"/>
                    </a:lnTo>
                    <a:close/>
                    <a:moveTo>
                      <a:pt x="130" y="3"/>
                    </a:moveTo>
                    <a:lnTo>
                      <a:pt x="137" y="2"/>
                    </a:lnTo>
                    <a:lnTo>
                      <a:pt x="145" y="1"/>
                    </a:lnTo>
                    <a:lnTo>
                      <a:pt x="154" y="0"/>
                    </a:lnTo>
                    <a:lnTo>
                      <a:pt x="154" y="0"/>
                    </a:lnTo>
                    <a:lnTo>
                      <a:pt x="154" y="6"/>
                    </a:lnTo>
                    <a:lnTo>
                      <a:pt x="154" y="6"/>
                    </a:lnTo>
                    <a:lnTo>
                      <a:pt x="154" y="6"/>
                    </a:lnTo>
                    <a:lnTo>
                      <a:pt x="146" y="6"/>
                    </a:lnTo>
                    <a:lnTo>
                      <a:pt x="146" y="6"/>
                    </a:lnTo>
                    <a:lnTo>
                      <a:pt x="138" y="7"/>
                    </a:lnTo>
                    <a:lnTo>
                      <a:pt x="138" y="7"/>
                    </a:lnTo>
                    <a:lnTo>
                      <a:pt x="131" y="8"/>
                    </a:lnTo>
                    <a:lnTo>
                      <a:pt x="130" y="3"/>
                    </a:lnTo>
                    <a:close/>
                    <a:moveTo>
                      <a:pt x="172" y="0"/>
                    </a:moveTo>
                    <a:lnTo>
                      <a:pt x="196" y="0"/>
                    </a:lnTo>
                    <a:lnTo>
                      <a:pt x="196" y="5"/>
                    </a:lnTo>
                    <a:lnTo>
                      <a:pt x="172" y="5"/>
                    </a:lnTo>
                    <a:lnTo>
                      <a:pt x="172" y="0"/>
                    </a:lnTo>
                    <a:close/>
                    <a:moveTo>
                      <a:pt x="214" y="0"/>
                    </a:moveTo>
                    <a:lnTo>
                      <a:pt x="238" y="0"/>
                    </a:lnTo>
                    <a:lnTo>
                      <a:pt x="238" y="5"/>
                    </a:lnTo>
                    <a:lnTo>
                      <a:pt x="214" y="5"/>
                    </a:lnTo>
                    <a:lnTo>
                      <a:pt x="214" y="0"/>
                    </a:lnTo>
                    <a:close/>
                    <a:moveTo>
                      <a:pt x="256" y="0"/>
                    </a:moveTo>
                    <a:lnTo>
                      <a:pt x="279" y="0"/>
                    </a:lnTo>
                    <a:lnTo>
                      <a:pt x="279" y="5"/>
                    </a:lnTo>
                    <a:lnTo>
                      <a:pt x="256" y="5"/>
                    </a:lnTo>
                    <a:lnTo>
                      <a:pt x="256" y="0"/>
                    </a:lnTo>
                    <a:close/>
                    <a:moveTo>
                      <a:pt x="297" y="0"/>
                    </a:moveTo>
                    <a:lnTo>
                      <a:pt x="321" y="0"/>
                    </a:lnTo>
                    <a:lnTo>
                      <a:pt x="321" y="5"/>
                    </a:lnTo>
                    <a:lnTo>
                      <a:pt x="297" y="5"/>
                    </a:lnTo>
                    <a:lnTo>
                      <a:pt x="297" y="0"/>
                    </a:lnTo>
                    <a:close/>
                    <a:moveTo>
                      <a:pt x="339" y="0"/>
                    </a:moveTo>
                    <a:lnTo>
                      <a:pt x="363" y="0"/>
                    </a:lnTo>
                    <a:lnTo>
                      <a:pt x="363" y="5"/>
                    </a:lnTo>
                    <a:lnTo>
                      <a:pt x="339" y="5"/>
                    </a:lnTo>
                    <a:lnTo>
                      <a:pt x="339" y="0"/>
                    </a:lnTo>
                    <a:close/>
                    <a:moveTo>
                      <a:pt x="381" y="0"/>
                    </a:moveTo>
                    <a:lnTo>
                      <a:pt x="405" y="0"/>
                    </a:lnTo>
                    <a:lnTo>
                      <a:pt x="405" y="5"/>
                    </a:lnTo>
                    <a:lnTo>
                      <a:pt x="381" y="5"/>
                    </a:lnTo>
                    <a:lnTo>
                      <a:pt x="381" y="0"/>
                    </a:lnTo>
                    <a:close/>
                    <a:moveTo>
                      <a:pt x="423" y="0"/>
                    </a:moveTo>
                    <a:lnTo>
                      <a:pt x="446" y="0"/>
                    </a:lnTo>
                    <a:lnTo>
                      <a:pt x="446" y="5"/>
                    </a:lnTo>
                    <a:lnTo>
                      <a:pt x="423" y="5"/>
                    </a:lnTo>
                    <a:lnTo>
                      <a:pt x="423" y="0"/>
                    </a:lnTo>
                    <a:close/>
                    <a:moveTo>
                      <a:pt x="464" y="0"/>
                    </a:moveTo>
                    <a:lnTo>
                      <a:pt x="488" y="0"/>
                    </a:lnTo>
                    <a:lnTo>
                      <a:pt x="488" y="5"/>
                    </a:lnTo>
                    <a:lnTo>
                      <a:pt x="464" y="5"/>
                    </a:lnTo>
                    <a:lnTo>
                      <a:pt x="464" y="0"/>
                    </a:lnTo>
                    <a:close/>
                    <a:moveTo>
                      <a:pt x="506" y="0"/>
                    </a:moveTo>
                    <a:lnTo>
                      <a:pt x="530" y="0"/>
                    </a:lnTo>
                    <a:lnTo>
                      <a:pt x="530" y="5"/>
                    </a:lnTo>
                    <a:lnTo>
                      <a:pt x="506" y="5"/>
                    </a:lnTo>
                    <a:lnTo>
                      <a:pt x="506" y="0"/>
                    </a:lnTo>
                    <a:close/>
                    <a:moveTo>
                      <a:pt x="548" y="0"/>
                    </a:moveTo>
                    <a:lnTo>
                      <a:pt x="572" y="0"/>
                    </a:lnTo>
                    <a:lnTo>
                      <a:pt x="572" y="5"/>
                    </a:lnTo>
                    <a:lnTo>
                      <a:pt x="548" y="5"/>
                    </a:lnTo>
                    <a:lnTo>
                      <a:pt x="548" y="0"/>
                    </a:lnTo>
                    <a:close/>
                    <a:moveTo>
                      <a:pt x="590" y="0"/>
                    </a:moveTo>
                    <a:lnTo>
                      <a:pt x="613" y="0"/>
                    </a:lnTo>
                    <a:lnTo>
                      <a:pt x="613" y="5"/>
                    </a:lnTo>
                    <a:lnTo>
                      <a:pt x="590" y="5"/>
                    </a:lnTo>
                    <a:lnTo>
                      <a:pt x="590" y="0"/>
                    </a:lnTo>
                    <a:close/>
                    <a:moveTo>
                      <a:pt x="631" y="0"/>
                    </a:moveTo>
                    <a:lnTo>
                      <a:pt x="655" y="0"/>
                    </a:lnTo>
                    <a:lnTo>
                      <a:pt x="655" y="5"/>
                    </a:lnTo>
                    <a:lnTo>
                      <a:pt x="631" y="5"/>
                    </a:lnTo>
                    <a:lnTo>
                      <a:pt x="631" y="0"/>
                    </a:lnTo>
                    <a:close/>
                    <a:moveTo>
                      <a:pt x="673" y="0"/>
                    </a:moveTo>
                    <a:lnTo>
                      <a:pt x="697" y="0"/>
                    </a:lnTo>
                    <a:lnTo>
                      <a:pt x="697" y="5"/>
                    </a:lnTo>
                    <a:lnTo>
                      <a:pt x="673" y="5"/>
                    </a:lnTo>
                    <a:lnTo>
                      <a:pt x="673" y="0"/>
                    </a:lnTo>
                    <a:close/>
                    <a:moveTo>
                      <a:pt x="715" y="0"/>
                    </a:moveTo>
                    <a:lnTo>
                      <a:pt x="739" y="0"/>
                    </a:lnTo>
                    <a:lnTo>
                      <a:pt x="739" y="5"/>
                    </a:lnTo>
                    <a:lnTo>
                      <a:pt x="715" y="5"/>
                    </a:lnTo>
                    <a:lnTo>
                      <a:pt x="715" y="0"/>
                    </a:lnTo>
                    <a:close/>
                    <a:moveTo>
                      <a:pt x="757" y="0"/>
                    </a:moveTo>
                    <a:lnTo>
                      <a:pt x="780" y="0"/>
                    </a:lnTo>
                    <a:lnTo>
                      <a:pt x="780" y="5"/>
                    </a:lnTo>
                    <a:lnTo>
                      <a:pt x="757" y="5"/>
                    </a:lnTo>
                    <a:lnTo>
                      <a:pt x="757" y="0"/>
                    </a:lnTo>
                    <a:close/>
                    <a:moveTo>
                      <a:pt x="798" y="0"/>
                    </a:moveTo>
                    <a:lnTo>
                      <a:pt x="799" y="0"/>
                    </a:lnTo>
                    <a:lnTo>
                      <a:pt x="807" y="0"/>
                    </a:lnTo>
                    <a:lnTo>
                      <a:pt x="815" y="1"/>
                    </a:lnTo>
                    <a:lnTo>
                      <a:pt x="822" y="2"/>
                    </a:lnTo>
                    <a:lnTo>
                      <a:pt x="822" y="7"/>
                    </a:lnTo>
                    <a:lnTo>
                      <a:pt x="814" y="6"/>
                    </a:lnTo>
                    <a:lnTo>
                      <a:pt x="815" y="6"/>
                    </a:lnTo>
                    <a:lnTo>
                      <a:pt x="807" y="6"/>
                    </a:lnTo>
                    <a:lnTo>
                      <a:pt x="807" y="6"/>
                    </a:lnTo>
                    <a:lnTo>
                      <a:pt x="799" y="5"/>
                    </a:lnTo>
                    <a:lnTo>
                      <a:pt x="799" y="5"/>
                    </a:lnTo>
                    <a:lnTo>
                      <a:pt x="798" y="5"/>
                    </a:lnTo>
                    <a:lnTo>
                      <a:pt x="798" y="0"/>
                    </a:lnTo>
                    <a:close/>
                    <a:moveTo>
                      <a:pt x="840" y="5"/>
                    </a:moveTo>
                    <a:lnTo>
                      <a:pt x="847" y="7"/>
                    </a:lnTo>
                    <a:lnTo>
                      <a:pt x="854" y="9"/>
                    </a:lnTo>
                    <a:lnTo>
                      <a:pt x="862" y="12"/>
                    </a:lnTo>
                    <a:lnTo>
                      <a:pt x="863" y="12"/>
                    </a:lnTo>
                    <a:lnTo>
                      <a:pt x="861" y="17"/>
                    </a:lnTo>
                    <a:lnTo>
                      <a:pt x="859" y="16"/>
                    </a:lnTo>
                    <a:lnTo>
                      <a:pt x="859" y="16"/>
                    </a:lnTo>
                    <a:lnTo>
                      <a:pt x="852" y="14"/>
                    </a:lnTo>
                    <a:lnTo>
                      <a:pt x="852" y="14"/>
                    </a:lnTo>
                    <a:lnTo>
                      <a:pt x="845" y="12"/>
                    </a:lnTo>
                    <a:lnTo>
                      <a:pt x="845" y="12"/>
                    </a:lnTo>
                    <a:lnTo>
                      <a:pt x="839" y="10"/>
                    </a:lnTo>
                    <a:lnTo>
                      <a:pt x="840" y="5"/>
                    </a:lnTo>
                    <a:close/>
                    <a:moveTo>
                      <a:pt x="880" y="19"/>
                    </a:moveTo>
                    <a:lnTo>
                      <a:pt x="883" y="21"/>
                    </a:lnTo>
                    <a:lnTo>
                      <a:pt x="889" y="25"/>
                    </a:lnTo>
                    <a:lnTo>
                      <a:pt x="896" y="29"/>
                    </a:lnTo>
                    <a:lnTo>
                      <a:pt x="900" y="32"/>
                    </a:lnTo>
                    <a:lnTo>
                      <a:pt x="896" y="36"/>
                    </a:lnTo>
                    <a:lnTo>
                      <a:pt x="892" y="33"/>
                    </a:lnTo>
                    <a:lnTo>
                      <a:pt x="892" y="33"/>
                    </a:lnTo>
                    <a:lnTo>
                      <a:pt x="886" y="29"/>
                    </a:lnTo>
                    <a:lnTo>
                      <a:pt x="886" y="29"/>
                    </a:lnTo>
                    <a:lnTo>
                      <a:pt x="880" y="26"/>
                    </a:lnTo>
                    <a:lnTo>
                      <a:pt x="880" y="26"/>
                    </a:lnTo>
                    <a:lnTo>
                      <a:pt x="877" y="24"/>
                    </a:lnTo>
                    <a:lnTo>
                      <a:pt x="880" y="19"/>
                    </a:lnTo>
                    <a:close/>
                    <a:moveTo>
                      <a:pt x="913" y="42"/>
                    </a:moveTo>
                    <a:lnTo>
                      <a:pt x="913" y="42"/>
                    </a:lnTo>
                    <a:lnTo>
                      <a:pt x="924" y="53"/>
                    </a:lnTo>
                    <a:lnTo>
                      <a:pt x="929" y="58"/>
                    </a:lnTo>
                    <a:lnTo>
                      <a:pt x="929" y="59"/>
                    </a:lnTo>
                    <a:lnTo>
                      <a:pt x="924" y="62"/>
                    </a:lnTo>
                    <a:lnTo>
                      <a:pt x="924" y="61"/>
                    </a:lnTo>
                    <a:lnTo>
                      <a:pt x="924" y="61"/>
                    </a:lnTo>
                    <a:lnTo>
                      <a:pt x="919" y="56"/>
                    </a:lnTo>
                    <a:lnTo>
                      <a:pt x="919" y="56"/>
                    </a:lnTo>
                    <a:lnTo>
                      <a:pt x="909" y="46"/>
                    </a:lnTo>
                    <a:lnTo>
                      <a:pt x="909" y="46"/>
                    </a:lnTo>
                    <a:lnTo>
                      <a:pt x="909" y="46"/>
                    </a:lnTo>
                    <a:lnTo>
                      <a:pt x="913" y="42"/>
                    </a:lnTo>
                    <a:close/>
                    <a:moveTo>
                      <a:pt x="939" y="72"/>
                    </a:moveTo>
                    <a:lnTo>
                      <a:pt x="941" y="76"/>
                    </a:lnTo>
                    <a:lnTo>
                      <a:pt x="945" y="82"/>
                    </a:lnTo>
                    <a:lnTo>
                      <a:pt x="948" y="88"/>
                    </a:lnTo>
                    <a:lnTo>
                      <a:pt x="949" y="92"/>
                    </a:lnTo>
                    <a:lnTo>
                      <a:pt x="944" y="94"/>
                    </a:lnTo>
                    <a:lnTo>
                      <a:pt x="942" y="90"/>
                    </a:lnTo>
                    <a:lnTo>
                      <a:pt x="943" y="90"/>
                    </a:lnTo>
                    <a:lnTo>
                      <a:pt x="939" y="84"/>
                    </a:lnTo>
                    <a:lnTo>
                      <a:pt x="939" y="84"/>
                    </a:lnTo>
                    <a:lnTo>
                      <a:pt x="936" y="78"/>
                    </a:lnTo>
                    <a:lnTo>
                      <a:pt x="936" y="78"/>
                    </a:lnTo>
                    <a:lnTo>
                      <a:pt x="934" y="75"/>
                    </a:lnTo>
                    <a:lnTo>
                      <a:pt x="939" y="72"/>
                    </a:lnTo>
                    <a:close/>
                    <a:moveTo>
                      <a:pt x="955" y="107"/>
                    </a:moveTo>
                    <a:lnTo>
                      <a:pt x="956" y="108"/>
                    </a:lnTo>
                    <a:lnTo>
                      <a:pt x="957" y="115"/>
                    </a:lnTo>
                    <a:lnTo>
                      <a:pt x="959" y="123"/>
                    </a:lnTo>
                    <a:lnTo>
                      <a:pt x="960" y="128"/>
                    </a:lnTo>
                    <a:lnTo>
                      <a:pt x="954" y="129"/>
                    </a:lnTo>
                    <a:lnTo>
                      <a:pt x="953" y="123"/>
                    </a:lnTo>
                    <a:lnTo>
                      <a:pt x="953" y="123"/>
                    </a:lnTo>
                    <a:lnTo>
                      <a:pt x="952" y="116"/>
                    </a:lnTo>
                    <a:lnTo>
                      <a:pt x="952" y="117"/>
                    </a:lnTo>
                    <a:lnTo>
                      <a:pt x="950" y="110"/>
                    </a:lnTo>
                    <a:lnTo>
                      <a:pt x="950" y="110"/>
                    </a:lnTo>
                    <a:lnTo>
                      <a:pt x="949" y="109"/>
                    </a:lnTo>
                    <a:lnTo>
                      <a:pt x="955" y="107"/>
                    </a:lnTo>
                    <a:close/>
                    <a:moveTo>
                      <a:pt x="961" y="145"/>
                    </a:moveTo>
                    <a:lnTo>
                      <a:pt x="961" y="166"/>
                    </a:lnTo>
                    <a:lnTo>
                      <a:pt x="955" y="166"/>
                    </a:lnTo>
                    <a:lnTo>
                      <a:pt x="955" y="145"/>
                    </a:lnTo>
                    <a:lnTo>
                      <a:pt x="961" y="145"/>
                    </a:lnTo>
                    <a:close/>
                    <a:moveTo>
                      <a:pt x="961" y="182"/>
                    </a:moveTo>
                    <a:lnTo>
                      <a:pt x="961" y="203"/>
                    </a:lnTo>
                    <a:lnTo>
                      <a:pt x="955" y="203"/>
                    </a:lnTo>
                    <a:lnTo>
                      <a:pt x="955" y="182"/>
                    </a:lnTo>
                    <a:lnTo>
                      <a:pt x="961" y="182"/>
                    </a:lnTo>
                    <a:close/>
                    <a:moveTo>
                      <a:pt x="961" y="219"/>
                    </a:moveTo>
                    <a:lnTo>
                      <a:pt x="961" y="240"/>
                    </a:lnTo>
                    <a:lnTo>
                      <a:pt x="955" y="240"/>
                    </a:lnTo>
                    <a:lnTo>
                      <a:pt x="955" y="219"/>
                    </a:lnTo>
                    <a:lnTo>
                      <a:pt x="961" y="219"/>
                    </a:lnTo>
                    <a:close/>
                    <a:moveTo>
                      <a:pt x="961" y="256"/>
                    </a:moveTo>
                    <a:lnTo>
                      <a:pt x="961" y="278"/>
                    </a:lnTo>
                    <a:lnTo>
                      <a:pt x="955" y="278"/>
                    </a:lnTo>
                    <a:lnTo>
                      <a:pt x="955" y="256"/>
                    </a:lnTo>
                    <a:lnTo>
                      <a:pt x="961" y="256"/>
                    </a:lnTo>
                    <a:close/>
                    <a:moveTo>
                      <a:pt x="961" y="293"/>
                    </a:moveTo>
                    <a:lnTo>
                      <a:pt x="961" y="315"/>
                    </a:lnTo>
                    <a:lnTo>
                      <a:pt x="955" y="315"/>
                    </a:lnTo>
                    <a:lnTo>
                      <a:pt x="955" y="293"/>
                    </a:lnTo>
                    <a:lnTo>
                      <a:pt x="961" y="293"/>
                    </a:lnTo>
                    <a:close/>
                    <a:moveTo>
                      <a:pt x="961" y="331"/>
                    </a:moveTo>
                    <a:lnTo>
                      <a:pt x="961" y="352"/>
                    </a:lnTo>
                    <a:lnTo>
                      <a:pt x="955" y="352"/>
                    </a:lnTo>
                    <a:lnTo>
                      <a:pt x="955" y="331"/>
                    </a:lnTo>
                    <a:lnTo>
                      <a:pt x="961" y="331"/>
                    </a:lnTo>
                    <a:close/>
                    <a:moveTo>
                      <a:pt x="961" y="368"/>
                    </a:moveTo>
                    <a:lnTo>
                      <a:pt x="961" y="389"/>
                    </a:lnTo>
                    <a:lnTo>
                      <a:pt x="955" y="389"/>
                    </a:lnTo>
                    <a:lnTo>
                      <a:pt x="955" y="368"/>
                    </a:lnTo>
                    <a:lnTo>
                      <a:pt x="961" y="368"/>
                    </a:lnTo>
                    <a:close/>
                    <a:moveTo>
                      <a:pt x="961" y="405"/>
                    </a:moveTo>
                    <a:lnTo>
                      <a:pt x="961" y="426"/>
                    </a:lnTo>
                    <a:lnTo>
                      <a:pt x="955" y="426"/>
                    </a:lnTo>
                    <a:lnTo>
                      <a:pt x="955" y="405"/>
                    </a:lnTo>
                    <a:lnTo>
                      <a:pt x="961" y="405"/>
                    </a:lnTo>
                    <a:close/>
                    <a:moveTo>
                      <a:pt x="961" y="442"/>
                    </a:moveTo>
                    <a:lnTo>
                      <a:pt x="961" y="463"/>
                    </a:lnTo>
                    <a:lnTo>
                      <a:pt x="955" y="463"/>
                    </a:lnTo>
                    <a:lnTo>
                      <a:pt x="955" y="442"/>
                    </a:lnTo>
                    <a:lnTo>
                      <a:pt x="961" y="442"/>
                    </a:lnTo>
                    <a:close/>
                    <a:moveTo>
                      <a:pt x="961" y="479"/>
                    </a:moveTo>
                    <a:lnTo>
                      <a:pt x="961" y="501"/>
                    </a:lnTo>
                    <a:lnTo>
                      <a:pt x="955" y="501"/>
                    </a:lnTo>
                    <a:lnTo>
                      <a:pt x="955" y="479"/>
                    </a:lnTo>
                    <a:lnTo>
                      <a:pt x="961" y="479"/>
                    </a:lnTo>
                    <a:close/>
                    <a:moveTo>
                      <a:pt x="961" y="517"/>
                    </a:moveTo>
                    <a:lnTo>
                      <a:pt x="961" y="538"/>
                    </a:lnTo>
                    <a:lnTo>
                      <a:pt x="955" y="538"/>
                    </a:lnTo>
                    <a:lnTo>
                      <a:pt x="955" y="517"/>
                    </a:lnTo>
                    <a:lnTo>
                      <a:pt x="961" y="517"/>
                    </a:lnTo>
                    <a:close/>
                    <a:moveTo>
                      <a:pt x="961" y="554"/>
                    </a:moveTo>
                    <a:lnTo>
                      <a:pt x="961" y="575"/>
                    </a:lnTo>
                    <a:lnTo>
                      <a:pt x="955" y="575"/>
                    </a:lnTo>
                    <a:lnTo>
                      <a:pt x="955" y="554"/>
                    </a:lnTo>
                    <a:lnTo>
                      <a:pt x="961" y="554"/>
                    </a:lnTo>
                    <a:close/>
                    <a:moveTo>
                      <a:pt x="961" y="591"/>
                    </a:moveTo>
                    <a:lnTo>
                      <a:pt x="961" y="612"/>
                    </a:lnTo>
                    <a:lnTo>
                      <a:pt x="955" y="612"/>
                    </a:lnTo>
                    <a:lnTo>
                      <a:pt x="955" y="591"/>
                    </a:lnTo>
                    <a:lnTo>
                      <a:pt x="961" y="591"/>
                    </a:lnTo>
                    <a:close/>
                    <a:moveTo>
                      <a:pt x="961" y="628"/>
                    </a:moveTo>
                    <a:lnTo>
                      <a:pt x="961" y="649"/>
                    </a:lnTo>
                    <a:lnTo>
                      <a:pt x="955" y="649"/>
                    </a:lnTo>
                    <a:lnTo>
                      <a:pt x="955" y="628"/>
                    </a:lnTo>
                    <a:lnTo>
                      <a:pt x="961" y="628"/>
                    </a:lnTo>
                    <a:close/>
                    <a:moveTo>
                      <a:pt x="961" y="665"/>
                    </a:moveTo>
                    <a:lnTo>
                      <a:pt x="961" y="686"/>
                    </a:lnTo>
                    <a:lnTo>
                      <a:pt x="955" y="686"/>
                    </a:lnTo>
                    <a:lnTo>
                      <a:pt x="955" y="665"/>
                    </a:lnTo>
                    <a:lnTo>
                      <a:pt x="961" y="665"/>
                    </a:lnTo>
                    <a:close/>
                    <a:moveTo>
                      <a:pt x="961" y="702"/>
                    </a:moveTo>
                    <a:lnTo>
                      <a:pt x="961" y="724"/>
                    </a:lnTo>
                    <a:lnTo>
                      <a:pt x="955" y="724"/>
                    </a:lnTo>
                    <a:lnTo>
                      <a:pt x="955" y="702"/>
                    </a:lnTo>
                    <a:lnTo>
                      <a:pt x="961" y="702"/>
                    </a:lnTo>
                    <a:close/>
                    <a:moveTo>
                      <a:pt x="961" y="740"/>
                    </a:moveTo>
                    <a:lnTo>
                      <a:pt x="961" y="761"/>
                    </a:lnTo>
                    <a:lnTo>
                      <a:pt x="955" y="761"/>
                    </a:lnTo>
                    <a:lnTo>
                      <a:pt x="955" y="740"/>
                    </a:lnTo>
                    <a:lnTo>
                      <a:pt x="961" y="740"/>
                    </a:lnTo>
                    <a:close/>
                    <a:moveTo>
                      <a:pt x="961" y="777"/>
                    </a:moveTo>
                    <a:lnTo>
                      <a:pt x="961" y="798"/>
                    </a:lnTo>
                    <a:lnTo>
                      <a:pt x="955" y="798"/>
                    </a:lnTo>
                    <a:lnTo>
                      <a:pt x="955" y="777"/>
                    </a:lnTo>
                    <a:lnTo>
                      <a:pt x="961" y="777"/>
                    </a:lnTo>
                    <a:close/>
                    <a:moveTo>
                      <a:pt x="960" y="814"/>
                    </a:moveTo>
                    <a:lnTo>
                      <a:pt x="960" y="820"/>
                    </a:lnTo>
                    <a:lnTo>
                      <a:pt x="959" y="827"/>
                    </a:lnTo>
                    <a:lnTo>
                      <a:pt x="957" y="834"/>
                    </a:lnTo>
                    <a:lnTo>
                      <a:pt x="957" y="836"/>
                    </a:lnTo>
                    <a:lnTo>
                      <a:pt x="951" y="834"/>
                    </a:lnTo>
                    <a:lnTo>
                      <a:pt x="952" y="833"/>
                    </a:lnTo>
                    <a:lnTo>
                      <a:pt x="952" y="833"/>
                    </a:lnTo>
                    <a:lnTo>
                      <a:pt x="953" y="826"/>
                    </a:lnTo>
                    <a:lnTo>
                      <a:pt x="953" y="826"/>
                    </a:lnTo>
                    <a:lnTo>
                      <a:pt x="954" y="819"/>
                    </a:lnTo>
                    <a:lnTo>
                      <a:pt x="954" y="819"/>
                    </a:lnTo>
                    <a:lnTo>
                      <a:pt x="954" y="814"/>
                    </a:lnTo>
                    <a:lnTo>
                      <a:pt x="960" y="814"/>
                    </a:lnTo>
                    <a:close/>
                    <a:moveTo>
                      <a:pt x="952" y="851"/>
                    </a:moveTo>
                    <a:lnTo>
                      <a:pt x="951" y="855"/>
                    </a:lnTo>
                    <a:lnTo>
                      <a:pt x="948" y="861"/>
                    </a:lnTo>
                    <a:lnTo>
                      <a:pt x="945" y="868"/>
                    </a:lnTo>
                    <a:lnTo>
                      <a:pt x="943" y="871"/>
                    </a:lnTo>
                    <a:lnTo>
                      <a:pt x="937" y="869"/>
                    </a:lnTo>
                    <a:lnTo>
                      <a:pt x="939" y="865"/>
                    </a:lnTo>
                    <a:lnTo>
                      <a:pt x="939" y="865"/>
                    </a:lnTo>
                    <a:lnTo>
                      <a:pt x="943" y="859"/>
                    </a:lnTo>
                    <a:lnTo>
                      <a:pt x="943" y="859"/>
                    </a:lnTo>
                    <a:lnTo>
                      <a:pt x="945" y="853"/>
                    </a:lnTo>
                    <a:lnTo>
                      <a:pt x="945" y="853"/>
                    </a:lnTo>
                    <a:lnTo>
                      <a:pt x="947" y="849"/>
                    </a:lnTo>
                    <a:lnTo>
                      <a:pt x="952" y="851"/>
                    </a:lnTo>
                    <a:close/>
                    <a:moveTo>
                      <a:pt x="934" y="885"/>
                    </a:moveTo>
                    <a:lnTo>
                      <a:pt x="933" y="886"/>
                    </a:lnTo>
                    <a:lnTo>
                      <a:pt x="929" y="892"/>
                    </a:lnTo>
                    <a:lnTo>
                      <a:pt x="924" y="897"/>
                    </a:lnTo>
                    <a:lnTo>
                      <a:pt x="919" y="902"/>
                    </a:lnTo>
                    <a:lnTo>
                      <a:pt x="914" y="898"/>
                    </a:lnTo>
                    <a:lnTo>
                      <a:pt x="919" y="893"/>
                    </a:lnTo>
                    <a:lnTo>
                      <a:pt x="919" y="894"/>
                    </a:lnTo>
                    <a:lnTo>
                      <a:pt x="924" y="888"/>
                    </a:lnTo>
                    <a:lnTo>
                      <a:pt x="924" y="888"/>
                    </a:lnTo>
                    <a:lnTo>
                      <a:pt x="928" y="883"/>
                    </a:lnTo>
                    <a:lnTo>
                      <a:pt x="928" y="883"/>
                    </a:lnTo>
                    <a:lnTo>
                      <a:pt x="929" y="882"/>
                    </a:lnTo>
                    <a:lnTo>
                      <a:pt x="934" y="885"/>
                    </a:lnTo>
                    <a:close/>
                    <a:moveTo>
                      <a:pt x="906" y="913"/>
                    </a:moveTo>
                    <a:lnTo>
                      <a:pt x="902" y="917"/>
                    </a:lnTo>
                    <a:lnTo>
                      <a:pt x="896" y="921"/>
                    </a:lnTo>
                    <a:lnTo>
                      <a:pt x="889" y="925"/>
                    </a:lnTo>
                    <a:lnTo>
                      <a:pt x="886" y="927"/>
                    </a:lnTo>
                    <a:lnTo>
                      <a:pt x="883" y="922"/>
                    </a:lnTo>
                    <a:lnTo>
                      <a:pt x="886" y="920"/>
                    </a:lnTo>
                    <a:lnTo>
                      <a:pt x="886" y="920"/>
                    </a:lnTo>
                    <a:lnTo>
                      <a:pt x="892" y="917"/>
                    </a:lnTo>
                    <a:lnTo>
                      <a:pt x="892" y="917"/>
                    </a:lnTo>
                    <a:lnTo>
                      <a:pt x="898" y="912"/>
                    </a:lnTo>
                    <a:lnTo>
                      <a:pt x="898" y="913"/>
                    </a:lnTo>
                    <a:lnTo>
                      <a:pt x="902" y="909"/>
                    </a:lnTo>
                    <a:lnTo>
                      <a:pt x="906" y="913"/>
                    </a:lnTo>
                    <a:close/>
                    <a:moveTo>
                      <a:pt x="870" y="935"/>
                    </a:moveTo>
                    <a:lnTo>
                      <a:pt x="869" y="935"/>
                    </a:lnTo>
                    <a:lnTo>
                      <a:pt x="862" y="938"/>
                    </a:lnTo>
                    <a:lnTo>
                      <a:pt x="854" y="941"/>
                    </a:lnTo>
                    <a:lnTo>
                      <a:pt x="848" y="943"/>
                    </a:lnTo>
                    <a:lnTo>
                      <a:pt x="846" y="938"/>
                    </a:lnTo>
                    <a:lnTo>
                      <a:pt x="852" y="936"/>
                    </a:lnTo>
                    <a:lnTo>
                      <a:pt x="852" y="936"/>
                    </a:lnTo>
                    <a:lnTo>
                      <a:pt x="859" y="933"/>
                    </a:lnTo>
                    <a:lnTo>
                      <a:pt x="859" y="933"/>
                    </a:lnTo>
                    <a:lnTo>
                      <a:pt x="866" y="930"/>
                    </a:lnTo>
                    <a:lnTo>
                      <a:pt x="866" y="930"/>
                    </a:lnTo>
                    <a:lnTo>
                      <a:pt x="868" y="930"/>
                    </a:lnTo>
                    <a:lnTo>
                      <a:pt x="870" y="935"/>
                    </a:lnTo>
                    <a:close/>
                    <a:moveTo>
                      <a:pt x="830" y="947"/>
                    </a:moveTo>
                    <a:lnTo>
                      <a:pt x="823" y="948"/>
                    </a:lnTo>
                    <a:lnTo>
                      <a:pt x="815" y="949"/>
                    </a:lnTo>
                    <a:lnTo>
                      <a:pt x="807" y="949"/>
                    </a:lnTo>
                    <a:lnTo>
                      <a:pt x="806" y="949"/>
                    </a:lnTo>
                    <a:lnTo>
                      <a:pt x="806" y="944"/>
                    </a:lnTo>
                    <a:lnTo>
                      <a:pt x="807" y="944"/>
                    </a:lnTo>
                    <a:lnTo>
                      <a:pt x="807" y="944"/>
                    </a:lnTo>
                    <a:lnTo>
                      <a:pt x="815" y="943"/>
                    </a:lnTo>
                    <a:lnTo>
                      <a:pt x="814" y="943"/>
                    </a:lnTo>
                    <a:lnTo>
                      <a:pt x="822" y="943"/>
                    </a:lnTo>
                    <a:lnTo>
                      <a:pt x="822" y="943"/>
                    </a:lnTo>
                    <a:lnTo>
                      <a:pt x="829" y="941"/>
                    </a:lnTo>
                    <a:lnTo>
                      <a:pt x="830" y="947"/>
                    </a:lnTo>
                    <a:close/>
                    <a:moveTo>
                      <a:pt x="788" y="949"/>
                    </a:moveTo>
                    <a:lnTo>
                      <a:pt x="764" y="949"/>
                    </a:lnTo>
                    <a:lnTo>
                      <a:pt x="764" y="944"/>
                    </a:lnTo>
                    <a:lnTo>
                      <a:pt x="788" y="944"/>
                    </a:lnTo>
                    <a:lnTo>
                      <a:pt x="788" y="949"/>
                    </a:lnTo>
                    <a:close/>
                    <a:moveTo>
                      <a:pt x="746" y="949"/>
                    </a:moveTo>
                    <a:lnTo>
                      <a:pt x="723" y="949"/>
                    </a:lnTo>
                    <a:lnTo>
                      <a:pt x="723" y="944"/>
                    </a:lnTo>
                    <a:lnTo>
                      <a:pt x="746" y="944"/>
                    </a:lnTo>
                    <a:lnTo>
                      <a:pt x="746" y="949"/>
                    </a:lnTo>
                    <a:close/>
                    <a:moveTo>
                      <a:pt x="705" y="949"/>
                    </a:moveTo>
                    <a:lnTo>
                      <a:pt x="681" y="949"/>
                    </a:lnTo>
                    <a:lnTo>
                      <a:pt x="681" y="944"/>
                    </a:lnTo>
                    <a:lnTo>
                      <a:pt x="705" y="944"/>
                    </a:lnTo>
                    <a:lnTo>
                      <a:pt x="705" y="949"/>
                    </a:lnTo>
                    <a:close/>
                    <a:moveTo>
                      <a:pt x="663" y="949"/>
                    </a:moveTo>
                    <a:lnTo>
                      <a:pt x="639" y="949"/>
                    </a:lnTo>
                    <a:lnTo>
                      <a:pt x="639" y="944"/>
                    </a:lnTo>
                    <a:lnTo>
                      <a:pt x="663" y="944"/>
                    </a:lnTo>
                    <a:lnTo>
                      <a:pt x="663" y="949"/>
                    </a:lnTo>
                    <a:close/>
                    <a:moveTo>
                      <a:pt x="621" y="949"/>
                    </a:moveTo>
                    <a:lnTo>
                      <a:pt x="597" y="949"/>
                    </a:lnTo>
                    <a:lnTo>
                      <a:pt x="597" y="944"/>
                    </a:lnTo>
                    <a:lnTo>
                      <a:pt x="621" y="944"/>
                    </a:lnTo>
                    <a:lnTo>
                      <a:pt x="621" y="949"/>
                    </a:lnTo>
                    <a:close/>
                    <a:moveTo>
                      <a:pt x="579" y="949"/>
                    </a:moveTo>
                    <a:lnTo>
                      <a:pt x="556" y="949"/>
                    </a:lnTo>
                    <a:lnTo>
                      <a:pt x="556" y="944"/>
                    </a:lnTo>
                    <a:lnTo>
                      <a:pt x="579" y="944"/>
                    </a:lnTo>
                    <a:lnTo>
                      <a:pt x="579" y="949"/>
                    </a:lnTo>
                    <a:close/>
                    <a:moveTo>
                      <a:pt x="538" y="949"/>
                    </a:moveTo>
                    <a:lnTo>
                      <a:pt x="514" y="949"/>
                    </a:lnTo>
                    <a:lnTo>
                      <a:pt x="514" y="944"/>
                    </a:lnTo>
                    <a:lnTo>
                      <a:pt x="538" y="944"/>
                    </a:lnTo>
                    <a:lnTo>
                      <a:pt x="538" y="949"/>
                    </a:lnTo>
                    <a:close/>
                    <a:moveTo>
                      <a:pt x="496" y="949"/>
                    </a:moveTo>
                    <a:lnTo>
                      <a:pt x="472" y="949"/>
                    </a:lnTo>
                    <a:lnTo>
                      <a:pt x="472" y="944"/>
                    </a:lnTo>
                    <a:lnTo>
                      <a:pt x="496" y="944"/>
                    </a:lnTo>
                    <a:lnTo>
                      <a:pt x="496" y="949"/>
                    </a:lnTo>
                    <a:close/>
                    <a:moveTo>
                      <a:pt x="454" y="949"/>
                    </a:moveTo>
                    <a:lnTo>
                      <a:pt x="430" y="949"/>
                    </a:lnTo>
                    <a:lnTo>
                      <a:pt x="430" y="944"/>
                    </a:lnTo>
                    <a:lnTo>
                      <a:pt x="454" y="944"/>
                    </a:lnTo>
                    <a:lnTo>
                      <a:pt x="454" y="949"/>
                    </a:lnTo>
                    <a:close/>
                    <a:moveTo>
                      <a:pt x="412" y="949"/>
                    </a:moveTo>
                    <a:lnTo>
                      <a:pt x="389" y="949"/>
                    </a:lnTo>
                    <a:lnTo>
                      <a:pt x="389" y="944"/>
                    </a:lnTo>
                    <a:lnTo>
                      <a:pt x="412" y="944"/>
                    </a:lnTo>
                    <a:lnTo>
                      <a:pt x="412" y="949"/>
                    </a:lnTo>
                    <a:close/>
                    <a:moveTo>
                      <a:pt x="371" y="949"/>
                    </a:moveTo>
                    <a:lnTo>
                      <a:pt x="347" y="949"/>
                    </a:lnTo>
                    <a:lnTo>
                      <a:pt x="347" y="944"/>
                    </a:lnTo>
                    <a:lnTo>
                      <a:pt x="371" y="944"/>
                    </a:lnTo>
                    <a:lnTo>
                      <a:pt x="371" y="949"/>
                    </a:lnTo>
                    <a:close/>
                    <a:moveTo>
                      <a:pt x="329" y="949"/>
                    </a:moveTo>
                    <a:lnTo>
                      <a:pt x="305" y="949"/>
                    </a:lnTo>
                    <a:lnTo>
                      <a:pt x="305" y="944"/>
                    </a:lnTo>
                    <a:lnTo>
                      <a:pt x="329" y="944"/>
                    </a:lnTo>
                    <a:lnTo>
                      <a:pt x="329" y="949"/>
                    </a:lnTo>
                    <a:close/>
                    <a:moveTo>
                      <a:pt x="287" y="949"/>
                    </a:moveTo>
                    <a:lnTo>
                      <a:pt x="263" y="949"/>
                    </a:lnTo>
                    <a:lnTo>
                      <a:pt x="263" y="944"/>
                    </a:lnTo>
                    <a:lnTo>
                      <a:pt x="287" y="944"/>
                    </a:lnTo>
                    <a:lnTo>
                      <a:pt x="287" y="949"/>
                    </a:lnTo>
                    <a:close/>
                    <a:moveTo>
                      <a:pt x="245" y="949"/>
                    </a:moveTo>
                    <a:lnTo>
                      <a:pt x="222" y="949"/>
                    </a:lnTo>
                    <a:lnTo>
                      <a:pt x="222" y="944"/>
                    </a:lnTo>
                    <a:lnTo>
                      <a:pt x="245" y="944"/>
                    </a:lnTo>
                    <a:lnTo>
                      <a:pt x="245" y="949"/>
                    </a:lnTo>
                    <a:close/>
                    <a:moveTo>
                      <a:pt x="204" y="949"/>
                    </a:moveTo>
                    <a:lnTo>
                      <a:pt x="180" y="949"/>
                    </a:lnTo>
                    <a:lnTo>
                      <a:pt x="180" y="944"/>
                    </a:lnTo>
                    <a:lnTo>
                      <a:pt x="204" y="944"/>
                    </a:lnTo>
                    <a:lnTo>
                      <a:pt x="204" y="949"/>
                    </a:lnTo>
                    <a:close/>
                    <a:moveTo>
                      <a:pt x="162" y="949"/>
                    </a:moveTo>
                    <a:lnTo>
                      <a:pt x="154" y="949"/>
                    </a:lnTo>
                    <a:lnTo>
                      <a:pt x="145" y="949"/>
                    </a:lnTo>
                    <a:lnTo>
                      <a:pt x="138" y="948"/>
                    </a:lnTo>
                    <a:lnTo>
                      <a:pt x="139" y="943"/>
                    </a:lnTo>
                    <a:lnTo>
                      <a:pt x="146" y="943"/>
                    </a:lnTo>
                    <a:lnTo>
                      <a:pt x="146" y="943"/>
                    </a:lnTo>
                    <a:lnTo>
                      <a:pt x="154" y="944"/>
                    </a:lnTo>
                    <a:lnTo>
                      <a:pt x="154" y="944"/>
                    </a:lnTo>
                    <a:lnTo>
                      <a:pt x="162" y="944"/>
                    </a:lnTo>
                    <a:lnTo>
                      <a:pt x="162" y="949"/>
                    </a:lnTo>
                    <a:close/>
                    <a:moveTo>
                      <a:pt x="120" y="945"/>
                    </a:moveTo>
                    <a:lnTo>
                      <a:pt x="114" y="943"/>
                    </a:lnTo>
                    <a:lnTo>
                      <a:pt x="106" y="941"/>
                    </a:lnTo>
                    <a:lnTo>
                      <a:pt x="99" y="938"/>
                    </a:lnTo>
                    <a:lnTo>
                      <a:pt x="97" y="937"/>
                    </a:lnTo>
                    <a:lnTo>
                      <a:pt x="99" y="933"/>
                    </a:lnTo>
                    <a:lnTo>
                      <a:pt x="101" y="933"/>
                    </a:lnTo>
                    <a:lnTo>
                      <a:pt x="101" y="933"/>
                    </a:lnTo>
                    <a:lnTo>
                      <a:pt x="108" y="936"/>
                    </a:lnTo>
                    <a:lnTo>
                      <a:pt x="108" y="936"/>
                    </a:lnTo>
                    <a:lnTo>
                      <a:pt x="116" y="938"/>
                    </a:lnTo>
                    <a:lnTo>
                      <a:pt x="115" y="938"/>
                    </a:lnTo>
                    <a:lnTo>
                      <a:pt x="122" y="939"/>
                    </a:lnTo>
                    <a:lnTo>
                      <a:pt x="120" y="945"/>
                    </a:lnTo>
                    <a:close/>
                    <a:moveTo>
                      <a:pt x="81" y="930"/>
                    </a:moveTo>
                    <a:lnTo>
                      <a:pt x="78" y="929"/>
                    </a:lnTo>
                    <a:lnTo>
                      <a:pt x="71" y="925"/>
                    </a:lnTo>
                    <a:lnTo>
                      <a:pt x="65" y="921"/>
                    </a:lnTo>
                    <a:lnTo>
                      <a:pt x="61" y="918"/>
                    </a:lnTo>
                    <a:lnTo>
                      <a:pt x="64" y="914"/>
                    </a:lnTo>
                    <a:lnTo>
                      <a:pt x="69" y="917"/>
                    </a:lnTo>
                    <a:lnTo>
                      <a:pt x="68" y="917"/>
                    </a:lnTo>
                    <a:lnTo>
                      <a:pt x="75" y="920"/>
                    </a:lnTo>
                    <a:lnTo>
                      <a:pt x="75" y="920"/>
                    </a:lnTo>
                    <a:lnTo>
                      <a:pt x="81" y="924"/>
                    </a:lnTo>
                    <a:lnTo>
                      <a:pt x="81" y="924"/>
                    </a:lnTo>
                    <a:lnTo>
                      <a:pt x="84" y="925"/>
                    </a:lnTo>
                    <a:lnTo>
                      <a:pt x="81" y="930"/>
                    </a:lnTo>
                    <a:close/>
                    <a:moveTo>
                      <a:pt x="47" y="907"/>
                    </a:moveTo>
                    <a:lnTo>
                      <a:pt x="37" y="897"/>
                    </a:lnTo>
                    <a:lnTo>
                      <a:pt x="32" y="892"/>
                    </a:lnTo>
                    <a:lnTo>
                      <a:pt x="31" y="891"/>
                    </a:lnTo>
                    <a:lnTo>
                      <a:pt x="36" y="888"/>
                    </a:lnTo>
                    <a:lnTo>
                      <a:pt x="37" y="888"/>
                    </a:lnTo>
                    <a:lnTo>
                      <a:pt x="37" y="888"/>
                    </a:lnTo>
                    <a:lnTo>
                      <a:pt x="41" y="894"/>
                    </a:lnTo>
                    <a:lnTo>
                      <a:pt x="41" y="893"/>
                    </a:lnTo>
                    <a:lnTo>
                      <a:pt x="51" y="903"/>
                    </a:lnTo>
                    <a:lnTo>
                      <a:pt x="47" y="907"/>
                    </a:lnTo>
                    <a:close/>
                    <a:moveTo>
                      <a:pt x="21" y="877"/>
                    </a:moveTo>
                    <a:lnTo>
                      <a:pt x="19" y="874"/>
                    </a:lnTo>
                    <a:lnTo>
                      <a:pt x="16" y="868"/>
                    </a:lnTo>
                    <a:lnTo>
                      <a:pt x="12" y="861"/>
                    </a:lnTo>
                    <a:lnTo>
                      <a:pt x="11" y="858"/>
                    </a:lnTo>
                    <a:lnTo>
                      <a:pt x="16" y="856"/>
                    </a:lnTo>
                    <a:lnTo>
                      <a:pt x="18" y="859"/>
                    </a:lnTo>
                    <a:lnTo>
                      <a:pt x="18" y="859"/>
                    </a:lnTo>
                    <a:lnTo>
                      <a:pt x="21" y="865"/>
                    </a:lnTo>
                    <a:lnTo>
                      <a:pt x="21" y="865"/>
                    </a:lnTo>
                    <a:lnTo>
                      <a:pt x="25" y="871"/>
                    </a:lnTo>
                    <a:lnTo>
                      <a:pt x="25" y="871"/>
                    </a:lnTo>
                    <a:lnTo>
                      <a:pt x="27" y="874"/>
                    </a:lnTo>
                    <a:lnTo>
                      <a:pt x="21" y="877"/>
                    </a:lnTo>
                    <a:close/>
                    <a:moveTo>
                      <a:pt x="5" y="842"/>
                    </a:moveTo>
                    <a:lnTo>
                      <a:pt x="5" y="841"/>
                    </a:lnTo>
                    <a:lnTo>
                      <a:pt x="3" y="834"/>
                    </a:lnTo>
                    <a:lnTo>
                      <a:pt x="2" y="827"/>
                    </a:lnTo>
                    <a:lnTo>
                      <a:pt x="1" y="821"/>
                    </a:lnTo>
                    <a:lnTo>
                      <a:pt x="7" y="820"/>
                    </a:lnTo>
                    <a:lnTo>
                      <a:pt x="8" y="826"/>
                    </a:lnTo>
                    <a:lnTo>
                      <a:pt x="7" y="826"/>
                    </a:lnTo>
                    <a:lnTo>
                      <a:pt x="9" y="833"/>
                    </a:lnTo>
                    <a:lnTo>
                      <a:pt x="9" y="833"/>
                    </a:lnTo>
                    <a:lnTo>
                      <a:pt x="11" y="840"/>
                    </a:lnTo>
                    <a:lnTo>
                      <a:pt x="11" y="840"/>
                    </a:lnTo>
                    <a:lnTo>
                      <a:pt x="11" y="841"/>
                    </a:lnTo>
                    <a:lnTo>
                      <a:pt x="5" y="842"/>
                    </a:lnTo>
                    <a:close/>
                  </a:path>
                </a:pathLst>
              </a:custGeom>
              <a:solidFill>
                <a:srgbClr val="AABC86"/>
              </a:solidFill>
              <a:ln w="9525" cap="flat" cmpd="sng">
                <a:solidFill>
                  <a:srgbClr val="10488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4554247" y="1659731"/>
                <a:ext cx="1525588" cy="1493838"/>
              </a:xfrm>
              <a:custGeom>
                <a:avLst/>
                <a:gdLst/>
                <a:ahLst/>
                <a:cxnLst/>
                <a:rect l="l" t="t" r="r" b="b"/>
                <a:pathLst>
                  <a:path w="961" h="941" extrusionOk="0">
                    <a:moveTo>
                      <a:pt x="0" y="797"/>
                    </a:moveTo>
                    <a:lnTo>
                      <a:pt x="0" y="776"/>
                    </a:lnTo>
                    <a:lnTo>
                      <a:pt x="6" y="776"/>
                    </a:lnTo>
                    <a:lnTo>
                      <a:pt x="6" y="797"/>
                    </a:lnTo>
                    <a:lnTo>
                      <a:pt x="0" y="797"/>
                    </a:lnTo>
                    <a:close/>
                    <a:moveTo>
                      <a:pt x="0" y="760"/>
                    </a:moveTo>
                    <a:lnTo>
                      <a:pt x="0" y="739"/>
                    </a:lnTo>
                    <a:lnTo>
                      <a:pt x="6" y="739"/>
                    </a:lnTo>
                    <a:lnTo>
                      <a:pt x="6" y="760"/>
                    </a:lnTo>
                    <a:lnTo>
                      <a:pt x="0" y="760"/>
                    </a:lnTo>
                    <a:close/>
                    <a:moveTo>
                      <a:pt x="0" y="723"/>
                    </a:moveTo>
                    <a:lnTo>
                      <a:pt x="0" y="701"/>
                    </a:lnTo>
                    <a:lnTo>
                      <a:pt x="6" y="701"/>
                    </a:lnTo>
                    <a:lnTo>
                      <a:pt x="6" y="723"/>
                    </a:lnTo>
                    <a:lnTo>
                      <a:pt x="0" y="723"/>
                    </a:lnTo>
                    <a:close/>
                    <a:moveTo>
                      <a:pt x="0" y="686"/>
                    </a:moveTo>
                    <a:lnTo>
                      <a:pt x="0" y="664"/>
                    </a:lnTo>
                    <a:lnTo>
                      <a:pt x="6" y="664"/>
                    </a:lnTo>
                    <a:lnTo>
                      <a:pt x="6" y="686"/>
                    </a:lnTo>
                    <a:lnTo>
                      <a:pt x="0" y="686"/>
                    </a:lnTo>
                    <a:close/>
                    <a:moveTo>
                      <a:pt x="0" y="648"/>
                    </a:moveTo>
                    <a:lnTo>
                      <a:pt x="0" y="627"/>
                    </a:lnTo>
                    <a:lnTo>
                      <a:pt x="6" y="627"/>
                    </a:lnTo>
                    <a:lnTo>
                      <a:pt x="6" y="648"/>
                    </a:lnTo>
                    <a:lnTo>
                      <a:pt x="0" y="648"/>
                    </a:lnTo>
                    <a:close/>
                    <a:moveTo>
                      <a:pt x="0" y="611"/>
                    </a:moveTo>
                    <a:lnTo>
                      <a:pt x="0" y="590"/>
                    </a:lnTo>
                    <a:lnTo>
                      <a:pt x="6" y="590"/>
                    </a:lnTo>
                    <a:lnTo>
                      <a:pt x="6" y="611"/>
                    </a:lnTo>
                    <a:lnTo>
                      <a:pt x="0" y="611"/>
                    </a:lnTo>
                    <a:close/>
                    <a:moveTo>
                      <a:pt x="0" y="574"/>
                    </a:moveTo>
                    <a:lnTo>
                      <a:pt x="0" y="553"/>
                    </a:lnTo>
                    <a:lnTo>
                      <a:pt x="6" y="553"/>
                    </a:lnTo>
                    <a:lnTo>
                      <a:pt x="6" y="574"/>
                    </a:lnTo>
                    <a:lnTo>
                      <a:pt x="0" y="574"/>
                    </a:lnTo>
                    <a:close/>
                    <a:moveTo>
                      <a:pt x="0" y="537"/>
                    </a:moveTo>
                    <a:lnTo>
                      <a:pt x="0" y="516"/>
                    </a:lnTo>
                    <a:lnTo>
                      <a:pt x="6" y="516"/>
                    </a:lnTo>
                    <a:lnTo>
                      <a:pt x="6" y="537"/>
                    </a:lnTo>
                    <a:lnTo>
                      <a:pt x="0" y="537"/>
                    </a:lnTo>
                    <a:close/>
                    <a:moveTo>
                      <a:pt x="0" y="500"/>
                    </a:moveTo>
                    <a:lnTo>
                      <a:pt x="0" y="478"/>
                    </a:lnTo>
                    <a:lnTo>
                      <a:pt x="6" y="478"/>
                    </a:lnTo>
                    <a:lnTo>
                      <a:pt x="6" y="500"/>
                    </a:lnTo>
                    <a:lnTo>
                      <a:pt x="0" y="500"/>
                    </a:lnTo>
                    <a:close/>
                    <a:moveTo>
                      <a:pt x="0" y="462"/>
                    </a:moveTo>
                    <a:lnTo>
                      <a:pt x="0" y="441"/>
                    </a:lnTo>
                    <a:lnTo>
                      <a:pt x="6" y="441"/>
                    </a:lnTo>
                    <a:lnTo>
                      <a:pt x="6" y="462"/>
                    </a:lnTo>
                    <a:lnTo>
                      <a:pt x="0" y="462"/>
                    </a:lnTo>
                    <a:close/>
                    <a:moveTo>
                      <a:pt x="0" y="425"/>
                    </a:moveTo>
                    <a:lnTo>
                      <a:pt x="0" y="404"/>
                    </a:lnTo>
                    <a:lnTo>
                      <a:pt x="6" y="404"/>
                    </a:lnTo>
                    <a:lnTo>
                      <a:pt x="6" y="425"/>
                    </a:lnTo>
                    <a:lnTo>
                      <a:pt x="0" y="425"/>
                    </a:lnTo>
                    <a:close/>
                    <a:moveTo>
                      <a:pt x="0" y="388"/>
                    </a:moveTo>
                    <a:lnTo>
                      <a:pt x="0" y="367"/>
                    </a:lnTo>
                    <a:lnTo>
                      <a:pt x="6" y="367"/>
                    </a:lnTo>
                    <a:lnTo>
                      <a:pt x="6" y="388"/>
                    </a:lnTo>
                    <a:lnTo>
                      <a:pt x="0" y="388"/>
                    </a:lnTo>
                    <a:close/>
                    <a:moveTo>
                      <a:pt x="0" y="351"/>
                    </a:moveTo>
                    <a:lnTo>
                      <a:pt x="0" y="330"/>
                    </a:lnTo>
                    <a:lnTo>
                      <a:pt x="6" y="330"/>
                    </a:lnTo>
                    <a:lnTo>
                      <a:pt x="6" y="351"/>
                    </a:lnTo>
                    <a:lnTo>
                      <a:pt x="0" y="351"/>
                    </a:lnTo>
                    <a:close/>
                    <a:moveTo>
                      <a:pt x="0" y="314"/>
                    </a:moveTo>
                    <a:lnTo>
                      <a:pt x="0" y="293"/>
                    </a:lnTo>
                    <a:lnTo>
                      <a:pt x="6" y="293"/>
                    </a:lnTo>
                    <a:lnTo>
                      <a:pt x="6" y="314"/>
                    </a:lnTo>
                    <a:lnTo>
                      <a:pt x="0" y="314"/>
                    </a:lnTo>
                    <a:close/>
                    <a:moveTo>
                      <a:pt x="0" y="277"/>
                    </a:moveTo>
                    <a:lnTo>
                      <a:pt x="0" y="255"/>
                    </a:lnTo>
                    <a:lnTo>
                      <a:pt x="6" y="255"/>
                    </a:lnTo>
                    <a:lnTo>
                      <a:pt x="6" y="277"/>
                    </a:lnTo>
                    <a:lnTo>
                      <a:pt x="0" y="277"/>
                    </a:lnTo>
                    <a:close/>
                    <a:moveTo>
                      <a:pt x="0" y="239"/>
                    </a:moveTo>
                    <a:lnTo>
                      <a:pt x="0" y="218"/>
                    </a:lnTo>
                    <a:lnTo>
                      <a:pt x="6" y="218"/>
                    </a:lnTo>
                    <a:lnTo>
                      <a:pt x="6" y="239"/>
                    </a:lnTo>
                    <a:lnTo>
                      <a:pt x="0" y="239"/>
                    </a:lnTo>
                    <a:close/>
                    <a:moveTo>
                      <a:pt x="0" y="202"/>
                    </a:moveTo>
                    <a:lnTo>
                      <a:pt x="0" y="181"/>
                    </a:lnTo>
                    <a:lnTo>
                      <a:pt x="6" y="181"/>
                    </a:lnTo>
                    <a:lnTo>
                      <a:pt x="6" y="202"/>
                    </a:lnTo>
                    <a:lnTo>
                      <a:pt x="0" y="202"/>
                    </a:lnTo>
                    <a:close/>
                    <a:moveTo>
                      <a:pt x="0" y="165"/>
                    </a:moveTo>
                    <a:lnTo>
                      <a:pt x="0" y="145"/>
                    </a:lnTo>
                    <a:lnTo>
                      <a:pt x="1" y="144"/>
                    </a:lnTo>
                    <a:lnTo>
                      <a:pt x="6" y="144"/>
                    </a:lnTo>
                    <a:lnTo>
                      <a:pt x="6" y="145"/>
                    </a:lnTo>
                    <a:lnTo>
                      <a:pt x="6" y="145"/>
                    </a:lnTo>
                    <a:lnTo>
                      <a:pt x="6" y="165"/>
                    </a:lnTo>
                    <a:lnTo>
                      <a:pt x="0" y="165"/>
                    </a:lnTo>
                    <a:close/>
                    <a:moveTo>
                      <a:pt x="2" y="128"/>
                    </a:moveTo>
                    <a:lnTo>
                      <a:pt x="2" y="123"/>
                    </a:lnTo>
                    <a:lnTo>
                      <a:pt x="4" y="115"/>
                    </a:lnTo>
                    <a:lnTo>
                      <a:pt x="6" y="108"/>
                    </a:lnTo>
                    <a:lnTo>
                      <a:pt x="6" y="106"/>
                    </a:lnTo>
                    <a:lnTo>
                      <a:pt x="12" y="108"/>
                    </a:lnTo>
                    <a:lnTo>
                      <a:pt x="11" y="110"/>
                    </a:lnTo>
                    <a:lnTo>
                      <a:pt x="11" y="110"/>
                    </a:lnTo>
                    <a:lnTo>
                      <a:pt x="9" y="117"/>
                    </a:lnTo>
                    <a:lnTo>
                      <a:pt x="9" y="116"/>
                    </a:lnTo>
                    <a:lnTo>
                      <a:pt x="8" y="124"/>
                    </a:lnTo>
                    <a:lnTo>
                      <a:pt x="8" y="123"/>
                    </a:lnTo>
                    <a:lnTo>
                      <a:pt x="7" y="128"/>
                    </a:lnTo>
                    <a:lnTo>
                      <a:pt x="2" y="128"/>
                    </a:lnTo>
                    <a:close/>
                    <a:moveTo>
                      <a:pt x="12" y="91"/>
                    </a:moveTo>
                    <a:lnTo>
                      <a:pt x="13" y="88"/>
                    </a:lnTo>
                    <a:lnTo>
                      <a:pt x="16" y="82"/>
                    </a:lnTo>
                    <a:lnTo>
                      <a:pt x="20" y="76"/>
                    </a:lnTo>
                    <a:lnTo>
                      <a:pt x="23" y="72"/>
                    </a:lnTo>
                    <a:lnTo>
                      <a:pt x="28" y="74"/>
                    </a:lnTo>
                    <a:lnTo>
                      <a:pt x="25" y="78"/>
                    </a:lnTo>
                    <a:lnTo>
                      <a:pt x="25" y="78"/>
                    </a:lnTo>
                    <a:lnTo>
                      <a:pt x="22" y="84"/>
                    </a:lnTo>
                    <a:lnTo>
                      <a:pt x="22" y="84"/>
                    </a:lnTo>
                    <a:lnTo>
                      <a:pt x="19" y="91"/>
                    </a:lnTo>
                    <a:lnTo>
                      <a:pt x="19" y="90"/>
                    </a:lnTo>
                    <a:lnTo>
                      <a:pt x="17" y="93"/>
                    </a:lnTo>
                    <a:lnTo>
                      <a:pt x="12" y="91"/>
                    </a:lnTo>
                    <a:close/>
                    <a:moveTo>
                      <a:pt x="33" y="58"/>
                    </a:moveTo>
                    <a:lnTo>
                      <a:pt x="37" y="53"/>
                    </a:lnTo>
                    <a:lnTo>
                      <a:pt x="48" y="42"/>
                    </a:lnTo>
                    <a:lnTo>
                      <a:pt x="49" y="42"/>
                    </a:lnTo>
                    <a:lnTo>
                      <a:pt x="53" y="46"/>
                    </a:lnTo>
                    <a:lnTo>
                      <a:pt x="52" y="46"/>
                    </a:lnTo>
                    <a:lnTo>
                      <a:pt x="52" y="46"/>
                    </a:lnTo>
                    <a:lnTo>
                      <a:pt x="42" y="56"/>
                    </a:lnTo>
                    <a:lnTo>
                      <a:pt x="42" y="56"/>
                    </a:lnTo>
                    <a:lnTo>
                      <a:pt x="37" y="61"/>
                    </a:lnTo>
                    <a:lnTo>
                      <a:pt x="33" y="58"/>
                    </a:lnTo>
                    <a:close/>
                    <a:moveTo>
                      <a:pt x="62" y="31"/>
                    </a:moveTo>
                    <a:lnTo>
                      <a:pt x="66" y="29"/>
                    </a:lnTo>
                    <a:lnTo>
                      <a:pt x="72" y="25"/>
                    </a:lnTo>
                    <a:lnTo>
                      <a:pt x="78" y="21"/>
                    </a:lnTo>
                    <a:lnTo>
                      <a:pt x="83" y="19"/>
                    </a:lnTo>
                    <a:lnTo>
                      <a:pt x="85" y="24"/>
                    </a:lnTo>
                    <a:lnTo>
                      <a:pt x="82" y="26"/>
                    </a:lnTo>
                    <a:lnTo>
                      <a:pt x="82" y="26"/>
                    </a:lnTo>
                    <a:lnTo>
                      <a:pt x="75" y="29"/>
                    </a:lnTo>
                    <a:lnTo>
                      <a:pt x="75" y="29"/>
                    </a:lnTo>
                    <a:lnTo>
                      <a:pt x="69" y="33"/>
                    </a:lnTo>
                    <a:lnTo>
                      <a:pt x="69" y="33"/>
                    </a:lnTo>
                    <a:lnTo>
                      <a:pt x="66" y="35"/>
                    </a:lnTo>
                    <a:lnTo>
                      <a:pt x="62" y="31"/>
                    </a:lnTo>
                    <a:close/>
                    <a:moveTo>
                      <a:pt x="99" y="12"/>
                    </a:moveTo>
                    <a:lnTo>
                      <a:pt x="99" y="12"/>
                    </a:lnTo>
                    <a:lnTo>
                      <a:pt x="107" y="9"/>
                    </a:lnTo>
                    <a:lnTo>
                      <a:pt x="114" y="7"/>
                    </a:lnTo>
                    <a:lnTo>
                      <a:pt x="122" y="5"/>
                    </a:lnTo>
                    <a:lnTo>
                      <a:pt x="123" y="10"/>
                    </a:lnTo>
                    <a:lnTo>
                      <a:pt x="116" y="12"/>
                    </a:lnTo>
                    <a:lnTo>
                      <a:pt x="116" y="12"/>
                    </a:lnTo>
                    <a:lnTo>
                      <a:pt x="109" y="14"/>
                    </a:lnTo>
                    <a:lnTo>
                      <a:pt x="109" y="14"/>
                    </a:lnTo>
                    <a:lnTo>
                      <a:pt x="102" y="16"/>
                    </a:lnTo>
                    <a:lnTo>
                      <a:pt x="102" y="16"/>
                    </a:lnTo>
                    <a:lnTo>
                      <a:pt x="101" y="17"/>
                    </a:lnTo>
                    <a:lnTo>
                      <a:pt x="99" y="12"/>
                    </a:lnTo>
                    <a:close/>
                    <a:moveTo>
                      <a:pt x="140" y="2"/>
                    </a:moveTo>
                    <a:lnTo>
                      <a:pt x="146" y="1"/>
                    </a:lnTo>
                    <a:lnTo>
                      <a:pt x="154" y="0"/>
                    </a:lnTo>
                    <a:lnTo>
                      <a:pt x="163" y="0"/>
                    </a:lnTo>
                    <a:lnTo>
                      <a:pt x="164" y="0"/>
                    </a:lnTo>
                    <a:lnTo>
                      <a:pt x="164" y="5"/>
                    </a:lnTo>
                    <a:lnTo>
                      <a:pt x="163" y="5"/>
                    </a:lnTo>
                    <a:lnTo>
                      <a:pt x="163" y="5"/>
                    </a:lnTo>
                    <a:lnTo>
                      <a:pt x="154" y="6"/>
                    </a:lnTo>
                    <a:lnTo>
                      <a:pt x="155" y="6"/>
                    </a:lnTo>
                    <a:lnTo>
                      <a:pt x="146" y="6"/>
                    </a:lnTo>
                    <a:lnTo>
                      <a:pt x="147" y="6"/>
                    </a:lnTo>
                    <a:lnTo>
                      <a:pt x="140" y="7"/>
                    </a:lnTo>
                    <a:lnTo>
                      <a:pt x="140" y="2"/>
                    </a:lnTo>
                    <a:close/>
                    <a:moveTo>
                      <a:pt x="182" y="0"/>
                    </a:moveTo>
                    <a:lnTo>
                      <a:pt x="206" y="0"/>
                    </a:lnTo>
                    <a:lnTo>
                      <a:pt x="206" y="5"/>
                    </a:lnTo>
                    <a:lnTo>
                      <a:pt x="182" y="5"/>
                    </a:lnTo>
                    <a:lnTo>
                      <a:pt x="182" y="0"/>
                    </a:lnTo>
                    <a:close/>
                    <a:moveTo>
                      <a:pt x="223" y="0"/>
                    </a:moveTo>
                    <a:lnTo>
                      <a:pt x="247" y="0"/>
                    </a:lnTo>
                    <a:lnTo>
                      <a:pt x="247" y="5"/>
                    </a:lnTo>
                    <a:lnTo>
                      <a:pt x="223" y="5"/>
                    </a:lnTo>
                    <a:lnTo>
                      <a:pt x="223" y="0"/>
                    </a:lnTo>
                    <a:close/>
                    <a:moveTo>
                      <a:pt x="265" y="0"/>
                    </a:moveTo>
                    <a:lnTo>
                      <a:pt x="289" y="0"/>
                    </a:lnTo>
                    <a:lnTo>
                      <a:pt x="289" y="5"/>
                    </a:lnTo>
                    <a:lnTo>
                      <a:pt x="265" y="5"/>
                    </a:lnTo>
                    <a:lnTo>
                      <a:pt x="265" y="0"/>
                    </a:lnTo>
                    <a:close/>
                    <a:moveTo>
                      <a:pt x="307" y="0"/>
                    </a:moveTo>
                    <a:lnTo>
                      <a:pt x="331" y="0"/>
                    </a:lnTo>
                    <a:lnTo>
                      <a:pt x="331" y="5"/>
                    </a:lnTo>
                    <a:lnTo>
                      <a:pt x="307" y="5"/>
                    </a:lnTo>
                    <a:lnTo>
                      <a:pt x="307" y="0"/>
                    </a:lnTo>
                    <a:close/>
                    <a:moveTo>
                      <a:pt x="349" y="0"/>
                    </a:moveTo>
                    <a:lnTo>
                      <a:pt x="373" y="0"/>
                    </a:lnTo>
                    <a:lnTo>
                      <a:pt x="373" y="5"/>
                    </a:lnTo>
                    <a:lnTo>
                      <a:pt x="349" y="5"/>
                    </a:lnTo>
                    <a:lnTo>
                      <a:pt x="349" y="0"/>
                    </a:lnTo>
                    <a:close/>
                    <a:moveTo>
                      <a:pt x="390" y="0"/>
                    </a:moveTo>
                    <a:lnTo>
                      <a:pt x="414" y="0"/>
                    </a:lnTo>
                    <a:lnTo>
                      <a:pt x="414" y="5"/>
                    </a:lnTo>
                    <a:lnTo>
                      <a:pt x="390" y="5"/>
                    </a:lnTo>
                    <a:lnTo>
                      <a:pt x="390" y="0"/>
                    </a:lnTo>
                    <a:close/>
                    <a:moveTo>
                      <a:pt x="432" y="0"/>
                    </a:moveTo>
                    <a:lnTo>
                      <a:pt x="456" y="0"/>
                    </a:lnTo>
                    <a:lnTo>
                      <a:pt x="456" y="5"/>
                    </a:lnTo>
                    <a:lnTo>
                      <a:pt x="432" y="5"/>
                    </a:lnTo>
                    <a:lnTo>
                      <a:pt x="432" y="0"/>
                    </a:lnTo>
                    <a:close/>
                    <a:moveTo>
                      <a:pt x="474" y="0"/>
                    </a:moveTo>
                    <a:lnTo>
                      <a:pt x="498" y="0"/>
                    </a:lnTo>
                    <a:lnTo>
                      <a:pt x="498" y="5"/>
                    </a:lnTo>
                    <a:lnTo>
                      <a:pt x="474" y="5"/>
                    </a:lnTo>
                    <a:lnTo>
                      <a:pt x="474" y="0"/>
                    </a:lnTo>
                    <a:close/>
                    <a:moveTo>
                      <a:pt x="516" y="0"/>
                    </a:moveTo>
                    <a:lnTo>
                      <a:pt x="540" y="0"/>
                    </a:lnTo>
                    <a:lnTo>
                      <a:pt x="540" y="5"/>
                    </a:lnTo>
                    <a:lnTo>
                      <a:pt x="516" y="5"/>
                    </a:lnTo>
                    <a:lnTo>
                      <a:pt x="516" y="0"/>
                    </a:lnTo>
                    <a:close/>
                    <a:moveTo>
                      <a:pt x="557" y="0"/>
                    </a:moveTo>
                    <a:lnTo>
                      <a:pt x="581" y="0"/>
                    </a:lnTo>
                    <a:lnTo>
                      <a:pt x="581" y="5"/>
                    </a:lnTo>
                    <a:lnTo>
                      <a:pt x="557" y="5"/>
                    </a:lnTo>
                    <a:lnTo>
                      <a:pt x="557" y="0"/>
                    </a:lnTo>
                    <a:close/>
                    <a:moveTo>
                      <a:pt x="599" y="0"/>
                    </a:moveTo>
                    <a:lnTo>
                      <a:pt x="623" y="0"/>
                    </a:lnTo>
                    <a:lnTo>
                      <a:pt x="623" y="5"/>
                    </a:lnTo>
                    <a:lnTo>
                      <a:pt x="599" y="5"/>
                    </a:lnTo>
                    <a:lnTo>
                      <a:pt x="599" y="0"/>
                    </a:lnTo>
                    <a:close/>
                    <a:moveTo>
                      <a:pt x="641" y="0"/>
                    </a:moveTo>
                    <a:lnTo>
                      <a:pt x="665" y="0"/>
                    </a:lnTo>
                    <a:lnTo>
                      <a:pt x="665" y="5"/>
                    </a:lnTo>
                    <a:lnTo>
                      <a:pt x="641" y="5"/>
                    </a:lnTo>
                    <a:lnTo>
                      <a:pt x="641" y="0"/>
                    </a:lnTo>
                    <a:close/>
                    <a:moveTo>
                      <a:pt x="683" y="0"/>
                    </a:moveTo>
                    <a:lnTo>
                      <a:pt x="707" y="0"/>
                    </a:lnTo>
                    <a:lnTo>
                      <a:pt x="707" y="5"/>
                    </a:lnTo>
                    <a:lnTo>
                      <a:pt x="683" y="5"/>
                    </a:lnTo>
                    <a:lnTo>
                      <a:pt x="683" y="0"/>
                    </a:lnTo>
                    <a:close/>
                    <a:moveTo>
                      <a:pt x="724" y="0"/>
                    </a:moveTo>
                    <a:lnTo>
                      <a:pt x="748" y="0"/>
                    </a:lnTo>
                    <a:lnTo>
                      <a:pt x="748" y="5"/>
                    </a:lnTo>
                    <a:lnTo>
                      <a:pt x="724" y="5"/>
                    </a:lnTo>
                    <a:lnTo>
                      <a:pt x="724" y="0"/>
                    </a:lnTo>
                    <a:close/>
                    <a:moveTo>
                      <a:pt x="766" y="0"/>
                    </a:moveTo>
                    <a:lnTo>
                      <a:pt x="790" y="0"/>
                    </a:lnTo>
                    <a:lnTo>
                      <a:pt x="790" y="5"/>
                    </a:lnTo>
                    <a:lnTo>
                      <a:pt x="766" y="5"/>
                    </a:lnTo>
                    <a:lnTo>
                      <a:pt x="766" y="0"/>
                    </a:lnTo>
                    <a:close/>
                    <a:moveTo>
                      <a:pt x="808" y="0"/>
                    </a:moveTo>
                    <a:lnTo>
                      <a:pt x="816" y="1"/>
                    </a:lnTo>
                    <a:lnTo>
                      <a:pt x="824" y="2"/>
                    </a:lnTo>
                    <a:lnTo>
                      <a:pt x="832" y="3"/>
                    </a:lnTo>
                    <a:lnTo>
                      <a:pt x="832" y="3"/>
                    </a:lnTo>
                    <a:lnTo>
                      <a:pt x="831" y="8"/>
                    </a:lnTo>
                    <a:lnTo>
                      <a:pt x="831" y="8"/>
                    </a:lnTo>
                    <a:lnTo>
                      <a:pt x="831" y="8"/>
                    </a:lnTo>
                    <a:lnTo>
                      <a:pt x="823" y="7"/>
                    </a:lnTo>
                    <a:lnTo>
                      <a:pt x="823" y="7"/>
                    </a:lnTo>
                    <a:lnTo>
                      <a:pt x="815" y="6"/>
                    </a:lnTo>
                    <a:lnTo>
                      <a:pt x="815" y="6"/>
                    </a:lnTo>
                    <a:lnTo>
                      <a:pt x="808" y="6"/>
                    </a:lnTo>
                    <a:lnTo>
                      <a:pt x="808" y="0"/>
                    </a:lnTo>
                    <a:close/>
                    <a:moveTo>
                      <a:pt x="850" y="7"/>
                    </a:moveTo>
                    <a:lnTo>
                      <a:pt x="855" y="9"/>
                    </a:lnTo>
                    <a:lnTo>
                      <a:pt x="862" y="12"/>
                    </a:lnTo>
                    <a:lnTo>
                      <a:pt x="870" y="14"/>
                    </a:lnTo>
                    <a:lnTo>
                      <a:pt x="872" y="16"/>
                    </a:lnTo>
                    <a:lnTo>
                      <a:pt x="869" y="20"/>
                    </a:lnTo>
                    <a:lnTo>
                      <a:pt x="867" y="19"/>
                    </a:lnTo>
                    <a:lnTo>
                      <a:pt x="867" y="19"/>
                    </a:lnTo>
                    <a:lnTo>
                      <a:pt x="860" y="16"/>
                    </a:lnTo>
                    <a:lnTo>
                      <a:pt x="860" y="17"/>
                    </a:lnTo>
                    <a:lnTo>
                      <a:pt x="853" y="14"/>
                    </a:lnTo>
                    <a:lnTo>
                      <a:pt x="853" y="14"/>
                    </a:lnTo>
                    <a:lnTo>
                      <a:pt x="848" y="12"/>
                    </a:lnTo>
                    <a:lnTo>
                      <a:pt x="850" y="7"/>
                    </a:lnTo>
                    <a:close/>
                    <a:moveTo>
                      <a:pt x="888" y="24"/>
                    </a:moveTo>
                    <a:lnTo>
                      <a:pt x="890" y="25"/>
                    </a:lnTo>
                    <a:lnTo>
                      <a:pt x="896" y="29"/>
                    </a:lnTo>
                    <a:lnTo>
                      <a:pt x="902" y="33"/>
                    </a:lnTo>
                    <a:lnTo>
                      <a:pt x="907" y="37"/>
                    </a:lnTo>
                    <a:lnTo>
                      <a:pt x="903" y="41"/>
                    </a:lnTo>
                    <a:lnTo>
                      <a:pt x="898" y="37"/>
                    </a:lnTo>
                    <a:lnTo>
                      <a:pt x="899" y="37"/>
                    </a:lnTo>
                    <a:lnTo>
                      <a:pt x="893" y="33"/>
                    </a:lnTo>
                    <a:lnTo>
                      <a:pt x="893" y="33"/>
                    </a:lnTo>
                    <a:lnTo>
                      <a:pt x="887" y="29"/>
                    </a:lnTo>
                    <a:lnTo>
                      <a:pt x="887" y="29"/>
                    </a:lnTo>
                    <a:lnTo>
                      <a:pt x="885" y="28"/>
                    </a:lnTo>
                    <a:lnTo>
                      <a:pt x="888" y="24"/>
                    </a:lnTo>
                    <a:close/>
                    <a:moveTo>
                      <a:pt x="920" y="48"/>
                    </a:moveTo>
                    <a:lnTo>
                      <a:pt x="924" y="53"/>
                    </a:lnTo>
                    <a:lnTo>
                      <a:pt x="929" y="58"/>
                    </a:lnTo>
                    <a:lnTo>
                      <a:pt x="934" y="64"/>
                    </a:lnTo>
                    <a:lnTo>
                      <a:pt x="935" y="65"/>
                    </a:lnTo>
                    <a:lnTo>
                      <a:pt x="930" y="68"/>
                    </a:lnTo>
                    <a:lnTo>
                      <a:pt x="929" y="67"/>
                    </a:lnTo>
                    <a:lnTo>
                      <a:pt x="929" y="67"/>
                    </a:lnTo>
                    <a:lnTo>
                      <a:pt x="924" y="61"/>
                    </a:lnTo>
                    <a:lnTo>
                      <a:pt x="924" y="61"/>
                    </a:lnTo>
                    <a:lnTo>
                      <a:pt x="920" y="56"/>
                    </a:lnTo>
                    <a:lnTo>
                      <a:pt x="920" y="56"/>
                    </a:lnTo>
                    <a:lnTo>
                      <a:pt x="916" y="52"/>
                    </a:lnTo>
                    <a:lnTo>
                      <a:pt x="920" y="48"/>
                    </a:lnTo>
                    <a:close/>
                    <a:moveTo>
                      <a:pt x="944" y="80"/>
                    </a:moveTo>
                    <a:lnTo>
                      <a:pt x="945" y="82"/>
                    </a:lnTo>
                    <a:lnTo>
                      <a:pt x="949" y="88"/>
                    </a:lnTo>
                    <a:lnTo>
                      <a:pt x="952" y="95"/>
                    </a:lnTo>
                    <a:lnTo>
                      <a:pt x="953" y="99"/>
                    </a:lnTo>
                    <a:lnTo>
                      <a:pt x="948" y="101"/>
                    </a:lnTo>
                    <a:lnTo>
                      <a:pt x="946" y="97"/>
                    </a:lnTo>
                    <a:lnTo>
                      <a:pt x="946" y="97"/>
                    </a:lnTo>
                    <a:lnTo>
                      <a:pt x="943" y="90"/>
                    </a:lnTo>
                    <a:lnTo>
                      <a:pt x="943" y="91"/>
                    </a:lnTo>
                    <a:lnTo>
                      <a:pt x="940" y="84"/>
                    </a:lnTo>
                    <a:lnTo>
                      <a:pt x="940" y="84"/>
                    </a:lnTo>
                    <a:lnTo>
                      <a:pt x="939" y="82"/>
                    </a:lnTo>
                    <a:lnTo>
                      <a:pt x="944" y="80"/>
                    </a:lnTo>
                    <a:close/>
                    <a:moveTo>
                      <a:pt x="958" y="115"/>
                    </a:moveTo>
                    <a:lnTo>
                      <a:pt x="958" y="115"/>
                    </a:lnTo>
                    <a:lnTo>
                      <a:pt x="959" y="123"/>
                    </a:lnTo>
                    <a:lnTo>
                      <a:pt x="961" y="130"/>
                    </a:lnTo>
                    <a:lnTo>
                      <a:pt x="961" y="137"/>
                    </a:lnTo>
                    <a:lnTo>
                      <a:pt x="955" y="137"/>
                    </a:lnTo>
                    <a:lnTo>
                      <a:pt x="955" y="130"/>
                    </a:lnTo>
                    <a:lnTo>
                      <a:pt x="955" y="130"/>
                    </a:lnTo>
                    <a:lnTo>
                      <a:pt x="954" y="123"/>
                    </a:lnTo>
                    <a:lnTo>
                      <a:pt x="954" y="123"/>
                    </a:lnTo>
                    <a:lnTo>
                      <a:pt x="952" y="116"/>
                    </a:lnTo>
                    <a:lnTo>
                      <a:pt x="952" y="117"/>
                    </a:lnTo>
                    <a:lnTo>
                      <a:pt x="952" y="116"/>
                    </a:lnTo>
                    <a:lnTo>
                      <a:pt x="958" y="115"/>
                    </a:lnTo>
                    <a:close/>
                    <a:moveTo>
                      <a:pt x="961" y="153"/>
                    </a:moveTo>
                    <a:lnTo>
                      <a:pt x="961" y="174"/>
                    </a:lnTo>
                    <a:lnTo>
                      <a:pt x="955" y="174"/>
                    </a:lnTo>
                    <a:lnTo>
                      <a:pt x="955" y="153"/>
                    </a:lnTo>
                    <a:lnTo>
                      <a:pt x="961" y="153"/>
                    </a:lnTo>
                    <a:close/>
                    <a:moveTo>
                      <a:pt x="961" y="190"/>
                    </a:moveTo>
                    <a:lnTo>
                      <a:pt x="961" y="211"/>
                    </a:lnTo>
                    <a:lnTo>
                      <a:pt x="955" y="211"/>
                    </a:lnTo>
                    <a:lnTo>
                      <a:pt x="955" y="190"/>
                    </a:lnTo>
                    <a:lnTo>
                      <a:pt x="961" y="190"/>
                    </a:lnTo>
                    <a:close/>
                    <a:moveTo>
                      <a:pt x="961" y="227"/>
                    </a:moveTo>
                    <a:lnTo>
                      <a:pt x="961" y="248"/>
                    </a:lnTo>
                    <a:lnTo>
                      <a:pt x="955" y="248"/>
                    </a:lnTo>
                    <a:lnTo>
                      <a:pt x="955" y="227"/>
                    </a:lnTo>
                    <a:lnTo>
                      <a:pt x="961" y="227"/>
                    </a:lnTo>
                    <a:close/>
                    <a:moveTo>
                      <a:pt x="961" y="264"/>
                    </a:moveTo>
                    <a:lnTo>
                      <a:pt x="961" y="286"/>
                    </a:lnTo>
                    <a:lnTo>
                      <a:pt x="955" y="286"/>
                    </a:lnTo>
                    <a:lnTo>
                      <a:pt x="955" y="264"/>
                    </a:lnTo>
                    <a:lnTo>
                      <a:pt x="961" y="264"/>
                    </a:lnTo>
                    <a:close/>
                    <a:moveTo>
                      <a:pt x="961" y="301"/>
                    </a:moveTo>
                    <a:lnTo>
                      <a:pt x="961" y="323"/>
                    </a:lnTo>
                    <a:lnTo>
                      <a:pt x="955" y="323"/>
                    </a:lnTo>
                    <a:lnTo>
                      <a:pt x="955" y="301"/>
                    </a:lnTo>
                    <a:lnTo>
                      <a:pt x="961" y="301"/>
                    </a:lnTo>
                    <a:close/>
                    <a:moveTo>
                      <a:pt x="961" y="339"/>
                    </a:moveTo>
                    <a:lnTo>
                      <a:pt x="961" y="360"/>
                    </a:lnTo>
                    <a:lnTo>
                      <a:pt x="955" y="360"/>
                    </a:lnTo>
                    <a:lnTo>
                      <a:pt x="955" y="339"/>
                    </a:lnTo>
                    <a:lnTo>
                      <a:pt x="961" y="339"/>
                    </a:lnTo>
                    <a:close/>
                    <a:moveTo>
                      <a:pt x="961" y="376"/>
                    </a:moveTo>
                    <a:lnTo>
                      <a:pt x="961" y="397"/>
                    </a:lnTo>
                    <a:lnTo>
                      <a:pt x="955" y="397"/>
                    </a:lnTo>
                    <a:lnTo>
                      <a:pt x="955" y="376"/>
                    </a:lnTo>
                    <a:lnTo>
                      <a:pt x="961" y="376"/>
                    </a:lnTo>
                    <a:close/>
                    <a:moveTo>
                      <a:pt x="961" y="413"/>
                    </a:moveTo>
                    <a:lnTo>
                      <a:pt x="961" y="434"/>
                    </a:lnTo>
                    <a:lnTo>
                      <a:pt x="955" y="434"/>
                    </a:lnTo>
                    <a:lnTo>
                      <a:pt x="955" y="413"/>
                    </a:lnTo>
                    <a:lnTo>
                      <a:pt x="961" y="413"/>
                    </a:lnTo>
                    <a:close/>
                    <a:moveTo>
                      <a:pt x="961" y="450"/>
                    </a:moveTo>
                    <a:lnTo>
                      <a:pt x="961" y="471"/>
                    </a:lnTo>
                    <a:lnTo>
                      <a:pt x="955" y="471"/>
                    </a:lnTo>
                    <a:lnTo>
                      <a:pt x="955" y="450"/>
                    </a:lnTo>
                    <a:lnTo>
                      <a:pt x="961" y="450"/>
                    </a:lnTo>
                    <a:close/>
                    <a:moveTo>
                      <a:pt x="961" y="487"/>
                    </a:moveTo>
                    <a:lnTo>
                      <a:pt x="961" y="509"/>
                    </a:lnTo>
                    <a:lnTo>
                      <a:pt x="955" y="509"/>
                    </a:lnTo>
                    <a:lnTo>
                      <a:pt x="955" y="487"/>
                    </a:lnTo>
                    <a:lnTo>
                      <a:pt x="961" y="487"/>
                    </a:lnTo>
                    <a:close/>
                    <a:moveTo>
                      <a:pt x="961" y="525"/>
                    </a:moveTo>
                    <a:lnTo>
                      <a:pt x="961" y="546"/>
                    </a:lnTo>
                    <a:lnTo>
                      <a:pt x="955" y="546"/>
                    </a:lnTo>
                    <a:lnTo>
                      <a:pt x="955" y="525"/>
                    </a:lnTo>
                    <a:lnTo>
                      <a:pt x="961" y="525"/>
                    </a:lnTo>
                    <a:close/>
                    <a:moveTo>
                      <a:pt x="961" y="562"/>
                    </a:moveTo>
                    <a:lnTo>
                      <a:pt x="961" y="583"/>
                    </a:lnTo>
                    <a:lnTo>
                      <a:pt x="955" y="583"/>
                    </a:lnTo>
                    <a:lnTo>
                      <a:pt x="955" y="562"/>
                    </a:lnTo>
                    <a:lnTo>
                      <a:pt x="961" y="562"/>
                    </a:lnTo>
                    <a:close/>
                    <a:moveTo>
                      <a:pt x="961" y="599"/>
                    </a:moveTo>
                    <a:lnTo>
                      <a:pt x="961" y="620"/>
                    </a:lnTo>
                    <a:lnTo>
                      <a:pt x="955" y="620"/>
                    </a:lnTo>
                    <a:lnTo>
                      <a:pt x="955" y="599"/>
                    </a:lnTo>
                    <a:lnTo>
                      <a:pt x="961" y="599"/>
                    </a:lnTo>
                    <a:close/>
                    <a:moveTo>
                      <a:pt x="961" y="636"/>
                    </a:moveTo>
                    <a:lnTo>
                      <a:pt x="961" y="657"/>
                    </a:lnTo>
                    <a:lnTo>
                      <a:pt x="955" y="657"/>
                    </a:lnTo>
                    <a:lnTo>
                      <a:pt x="955" y="636"/>
                    </a:lnTo>
                    <a:lnTo>
                      <a:pt x="961" y="636"/>
                    </a:lnTo>
                    <a:close/>
                    <a:moveTo>
                      <a:pt x="961" y="673"/>
                    </a:moveTo>
                    <a:lnTo>
                      <a:pt x="961" y="694"/>
                    </a:lnTo>
                    <a:lnTo>
                      <a:pt x="955" y="694"/>
                    </a:lnTo>
                    <a:lnTo>
                      <a:pt x="955" y="673"/>
                    </a:lnTo>
                    <a:lnTo>
                      <a:pt x="961" y="673"/>
                    </a:lnTo>
                    <a:close/>
                    <a:moveTo>
                      <a:pt x="961" y="710"/>
                    </a:moveTo>
                    <a:lnTo>
                      <a:pt x="961" y="732"/>
                    </a:lnTo>
                    <a:lnTo>
                      <a:pt x="955" y="732"/>
                    </a:lnTo>
                    <a:lnTo>
                      <a:pt x="955" y="710"/>
                    </a:lnTo>
                    <a:lnTo>
                      <a:pt x="961" y="710"/>
                    </a:lnTo>
                    <a:close/>
                    <a:moveTo>
                      <a:pt x="961" y="748"/>
                    </a:moveTo>
                    <a:lnTo>
                      <a:pt x="961" y="769"/>
                    </a:lnTo>
                    <a:lnTo>
                      <a:pt x="955" y="769"/>
                    </a:lnTo>
                    <a:lnTo>
                      <a:pt x="955" y="748"/>
                    </a:lnTo>
                    <a:lnTo>
                      <a:pt x="961" y="748"/>
                    </a:lnTo>
                    <a:close/>
                    <a:moveTo>
                      <a:pt x="961" y="785"/>
                    </a:moveTo>
                    <a:lnTo>
                      <a:pt x="961" y="797"/>
                    </a:lnTo>
                    <a:lnTo>
                      <a:pt x="961" y="805"/>
                    </a:lnTo>
                    <a:lnTo>
                      <a:pt x="961" y="806"/>
                    </a:lnTo>
                    <a:lnTo>
                      <a:pt x="955" y="806"/>
                    </a:lnTo>
                    <a:lnTo>
                      <a:pt x="955" y="804"/>
                    </a:lnTo>
                    <a:lnTo>
                      <a:pt x="955" y="804"/>
                    </a:lnTo>
                    <a:lnTo>
                      <a:pt x="955" y="797"/>
                    </a:lnTo>
                    <a:lnTo>
                      <a:pt x="955" y="797"/>
                    </a:lnTo>
                    <a:lnTo>
                      <a:pt x="955" y="785"/>
                    </a:lnTo>
                    <a:lnTo>
                      <a:pt x="961" y="785"/>
                    </a:lnTo>
                    <a:close/>
                    <a:moveTo>
                      <a:pt x="959" y="822"/>
                    </a:moveTo>
                    <a:lnTo>
                      <a:pt x="958" y="826"/>
                    </a:lnTo>
                    <a:lnTo>
                      <a:pt x="956" y="833"/>
                    </a:lnTo>
                    <a:lnTo>
                      <a:pt x="954" y="840"/>
                    </a:lnTo>
                    <a:lnTo>
                      <a:pt x="953" y="843"/>
                    </a:lnTo>
                    <a:lnTo>
                      <a:pt x="947" y="842"/>
                    </a:lnTo>
                    <a:lnTo>
                      <a:pt x="948" y="838"/>
                    </a:lnTo>
                    <a:lnTo>
                      <a:pt x="948" y="839"/>
                    </a:lnTo>
                    <a:lnTo>
                      <a:pt x="950" y="832"/>
                    </a:lnTo>
                    <a:lnTo>
                      <a:pt x="950" y="832"/>
                    </a:lnTo>
                    <a:lnTo>
                      <a:pt x="952" y="825"/>
                    </a:lnTo>
                    <a:lnTo>
                      <a:pt x="952" y="825"/>
                    </a:lnTo>
                    <a:lnTo>
                      <a:pt x="953" y="821"/>
                    </a:lnTo>
                    <a:lnTo>
                      <a:pt x="959" y="822"/>
                    </a:lnTo>
                    <a:close/>
                    <a:moveTo>
                      <a:pt x="946" y="858"/>
                    </a:moveTo>
                    <a:lnTo>
                      <a:pt x="945" y="860"/>
                    </a:lnTo>
                    <a:lnTo>
                      <a:pt x="942" y="866"/>
                    </a:lnTo>
                    <a:lnTo>
                      <a:pt x="938" y="872"/>
                    </a:lnTo>
                    <a:lnTo>
                      <a:pt x="934" y="877"/>
                    </a:lnTo>
                    <a:lnTo>
                      <a:pt x="929" y="874"/>
                    </a:lnTo>
                    <a:lnTo>
                      <a:pt x="933" y="869"/>
                    </a:lnTo>
                    <a:lnTo>
                      <a:pt x="933" y="869"/>
                    </a:lnTo>
                    <a:lnTo>
                      <a:pt x="937" y="863"/>
                    </a:lnTo>
                    <a:lnTo>
                      <a:pt x="936" y="863"/>
                    </a:lnTo>
                    <a:lnTo>
                      <a:pt x="940" y="857"/>
                    </a:lnTo>
                    <a:lnTo>
                      <a:pt x="940" y="857"/>
                    </a:lnTo>
                    <a:lnTo>
                      <a:pt x="941" y="856"/>
                    </a:lnTo>
                    <a:lnTo>
                      <a:pt x="946" y="858"/>
                    </a:lnTo>
                    <a:close/>
                    <a:moveTo>
                      <a:pt x="923" y="890"/>
                    </a:moveTo>
                    <a:lnTo>
                      <a:pt x="914" y="899"/>
                    </a:lnTo>
                    <a:lnTo>
                      <a:pt x="906" y="905"/>
                    </a:lnTo>
                    <a:lnTo>
                      <a:pt x="902" y="901"/>
                    </a:lnTo>
                    <a:lnTo>
                      <a:pt x="910" y="895"/>
                    </a:lnTo>
                    <a:lnTo>
                      <a:pt x="910" y="896"/>
                    </a:lnTo>
                    <a:lnTo>
                      <a:pt x="919" y="887"/>
                    </a:lnTo>
                    <a:lnTo>
                      <a:pt x="923" y="890"/>
                    </a:lnTo>
                    <a:close/>
                    <a:moveTo>
                      <a:pt x="892" y="916"/>
                    </a:moveTo>
                    <a:lnTo>
                      <a:pt x="890" y="917"/>
                    </a:lnTo>
                    <a:lnTo>
                      <a:pt x="883" y="921"/>
                    </a:lnTo>
                    <a:lnTo>
                      <a:pt x="876" y="924"/>
                    </a:lnTo>
                    <a:lnTo>
                      <a:pt x="871" y="927"/>
                    </a:lnTo>
                    <a:lnTo>
                      <a:pt x="868" y="922"/>
                    </a:lnTo>
                    <a:lnTo>
                      <a:pt x="874" y="919"/>
                    </a:lnTo>
                    <a:lnTo>
                      <a:pt x="874" y="920"/>
                    </a:lnTo>
                    <a:lnTo>
                      <a:pt x="880" y="916"/>
                    </a:lnTo>
                    <a:lnTo>
                      <a:pt x="880" y="916"/>
                    </a:lnTo>
                    <a:lnTo>
                      <a:pt x="887" y="912"/>
                    </a:lnTo>
                    <a:lnTo>
                      <a:pt x="887" y="913"/>
                    </a:lnTo>
                    <a:lnTo>
                      <a:pt x="889" y="911"/>
                    </a:lnTo>
                    <a:lnTo>
                      <a:pt x="892" y="916"/>
                    </a:lnTo>
                    <a:close/>
                    <a:moveTo>
                      <a:pt x="854" y="933"/>
                    </a:moveTo>
                    <a:lnTo>
                      <a:pt x="847" y="935"/>
                    </a:lnTo>
                    <a:lnTo>
                      <a:pt x="840" y="937"/>
                    </a:lnTo>
                    <a:lnTo>
                      <a:pt x="832" y="939"/>
                    </a:lnTo>
                    <a:lnTo>
                      <a:pt x="831" y="939"/>
                    </a:lnTo>
                    <a:lnTo>
                      <a:pt x="830" y="933"/>
                    </a:lnTo>
                    <a:lnTo>
                      <a:pt x="831" y="933"/>
                    </a:lnTo>
                    <a:lnTo>
                      <a:pt x="831" y="933"/>
                    </a:lnTo>
                    <a:lnTo>
                      <a:pt x="838" y="932"/>
                    </a:lnTo>
                    <a:lnTo>
                      <a:pt x="838" y="932"/>
                    </a:lnTo>
                    <a:lnTo>
                      <a:pt x="846" y="930"/>
                    </a:lnTo>
                    <a:lnTo>
                      <a:pt x="846" y="930"/>
                    </a:lnTo>
                    <a:lnTo>
                      <a:pt x="852" y="928"/>
                    </a:lnTo>
                    <a:lnTo>
                      <a:pt x="854" y="933"/>
                    </a:lnTo>
                    <a:close/>
                    <a:moveTo>
                      <a:pt x="813" y="941"/>
                    </a:moveTo>
                    <a:lnTo>
                      <a:pt x="808" y="941"/>
                    </a:lnTo>
                    <a:lnTo>
                      <a:pt x="799" y="941"/>
                    </a:lnTo>
                    <a:lnTo>
                      <a:pt x="789" y="941"/>
                    </a:lnTo>
                    <a:lnTo>
                      <a:pt x="789" y="936"/>
                    </a:lnTo>
                    <a:lnTo>
                      <a:pt x="799" y="936"/>
                    </a:lnTo>
                    <a:lnTo>
                      <a:pt x="799" y="936"/>
                    </a:lnTo>
                    <a:lnTo>
                      <a:pt x="807" y="936"/>
                    </a:lnTo>
                    <a:lnTo>
                      <a:pt x="807" y="936"/>
                    </a:lnTo>
                    <a:lnTo>
                      <a:pt x="812" y="936"/>
                    </a:lnTo>
                    <a:lnTo>
                      <a:pt x="813" y="941"/>
                    </a:lnTo>
                    <a:close/>
                    <a:moveTo>
                      <a:pt x="771" y="941"/>
                    </a:moveTo>
                    <a:lnTo>
                      <a:pt x="747" y="941"/>
                    </a:lnTo>
                    <a:lnTo>
                      <a:pt x="747" y="936"/>
                    </a:lnTo>
                    <a:lnTo>
                      <a:pt x="771" y="936"/>
                    </a:lnTo>
                    <a:lnTo>
                      <a:pt x="771" y="941"/>
                    </a:lnTo>
                    <a:close/>
                    <a:moveTo>
                      <a:pt x="729" y="941"/>
                    </a:moveTo>
                    <a:lnTo>
                      <a:pt x="705" y="941"/>
                    </a:lnTo>
                    <a:lnTo>
                      <a:pt x="705" y="936"/>
                    </a:lnTo>
                    <a:lnTo>
                      <a:pt x="729" y="936"/>
                    </a:lnTo>
                    <a:lnTo>
                      <a:pt x="729" y="941"/>
                    </a:lnTo>
                    <a:close/>
                    <a:moveTo>
                      <a:pt x="687" y="941"/>
                    </a:moveTo>
                    <a:lnTo>
                      <a:pt x="664" y="941"/>
                    </a:lnTo>
                    <a:lnTo>
                      <a:pt x="664" y="936"/>
                    </a:lnTo>
                    <a:lnTo>
                      <a:pt x="687" y="936"/>
                    </a:lnTo>
                    <a:lnTo>
                      <a:pt x="687" y="941"/>
                    </a:lnTo>
                    <a:close/>
                    <a:moveTo>
                      <a:pt x="646" y="941"/>
                    </a:moveTo>
                    <a:lnTo>
                      <a:pt x="622" y="941"/>
                    </a:lnTo>
                    <a:lnTo>
                      <a:pt x="622" y="936"/>
                    </a:lnTo>
                    <a:lnTo>
                      <a:pt x="646" y="936"/>
                    </a:lnTo>
                    <a:lnTo>
                      <a:pt x="646" y="941"/>
                    </a:lnTo>
                    <a:close/>
                    <a:moveTo>
                      <a:pt x="604" y="941"/>
                    </a:moveTo>
                    <a:lnTo>
                      <a:pt x="580" y="941"/>
                    </a:lnTo>
                    <a:lnTo>
                      <a:pt x="580" y="936"/>
                    </a:lnTo>
                    <a:lnTo>
                      <a:pt x="604" y="936"/>
                    </a:lnTo>
                    <a:lnTo>
                      <a:pt x="604" y="941"/>
                    </a:lnTo>
                    <a:close/>
                    <a:moveTo>
                      <a:pt x="562" y="941"/>
                    </a:moveTo>
                    <a:lnTo>
                      <a:pt x="538" y="941"/>
                    </a:lnTo>
                    <a:lnTo>
                      <a:pt x="538" y="936"/>
                    </a:lnTo>
                    <a:lnTo>
                      <a:pt x="562" y="936"/>
                    </a:lnTo>
                    <a:lnTo>
                      <a:pt x="562" y="941"/>
                    </a:lnTo>
                    <a:close/>
                    <a:moveTo>
                      <a:pt x="521" y="941"/>
                    </a:moveTo>
                    <a:lnTo>
                      <a:pt x="497" y="941"/>
                    </a:lnTo>
                    <a:lnTo>
                      <a:pt x="497" y="936"/>
                    </a:lnTo>
                    <a:lnTo>
                      <a:pt x="521" y="936"/>
                    </a:lnTo>
                    <a:lnTo>
                      <a:pt x="521" y="941"/>
                    </a:lnTo>
                    <a:close/>
                    <a:moveTo>
                      <a:pt x="479" y="941"/>
                    </a:moveTo>
                    <a:lnTo>
                      <a:pt x="455" y="941"/>
                    </a:lnTo>
                    <a:lnTo>
                      <a:pt x="455" y="936"/>
                    </a:lnTo>
                    <a:lnTo>
                      <a:pt x="479" y="936"/>
                    </a:lnTo>
                    <a:lnTo>
                      <a:pt x="479" y="941"/>
                    </a:lnTo>
                    <a:close/>
                    <a:moveTo>
                      <a:pt x="437" y="941"/>
                    </a:moveTo>
                    <a:lnTo>
                      <a:pt x="413" y="941"/>
                    </a:lnTo>
                    <a:lnTo>
                      <a:pt x="413" y="936"/>
                    </a:lnTo>
                    <a:lnTo>
                      <a:pt x="437" y="936"/>
                    </a:lnTo>
                    <a:lnTo>
                      <a:pt x="437" y="941"/>
                    </a:lnTo>
                    <a:close/>
                    <a:moveTo>
                      <a:pt x="395" y="941"/>
                    </a:moveTo>
                    <a:lnTo>
                      <a:pt x="371" y="941"/>
                    </a:lnTo>
                    <a:lnTo>
                      <a:pt x="371" y="936"/>
                    </a:lnTo>
                    <a:lnTo>
                      <a:pt x="395" y="936"/>
                    </a:lnTo>
                    <a:lnTo>
                      <a:pt x="395" y="941"/>
                    </a:lnTo>
                    <a:close/>
                    <a:moveTo>
                      <a:pt x="354" y="941"/>
                    </a:moveTo>
                    <a:lnTo>
                      <a:pt x="330" y="941"/>
                    </a:lnTo>
                    <a:lnTo>
                      <a:pt x="330" y="936"/>
                    </a:lnTo>
                    <a:lnTo>
                      <a:pt x="354" y="936"/>
                    </a:lnTo>
                    <a:lnTo>
                      <a:pt x="354" y="941"/>
                    </a:lnTo>
                    <a:close/>
                    <a:moveTo>
                      <a:pt x="312" y="941"/>
                    </a:moveTo>
                    <a:lnTo>
                      <a:pt x="288" y="941"/>
                    </a:lnTo>
                    <a:lnTo>
                      <a:pt x="288" y="936"/>
                    </a:lnTo>
                    <a:lnTo>
                      <a:pt x="312" y="936"/>
                    </a:lnTo>
                    <a:lnTo>
                      <a:pt x="312" y="941"/>
                    </a:lnTo>
                    <a:close/>
                    <a:moveTo>
                      <a:pt x="270" y="941"/>
                    </a:moveTo>
                    <a:lnTo>
                      <a:pt x="246" y="941"/>
                    </a:lnTo>
                    <a:lnTo>
                      <a:pt x="246" y="936"/>
                    </a:lnTo>
                    <a:lnTo>
                      <a:pt x="270" y="936"/>
                    </a:lnTo>
                    <a:lnTo>
                      <a:pt x="270" y="941"/>
                    </a:lnTo>
                    <a:close/>
                    <a:moveTo>
                      <a:pt x="228" y="941"/>
                    </a:moveTo>
                    <a:lnTo>
                      <a:pt x="204" y="941"/>
                    </a:lnTo>
                    <a:lnTo>
                      <a:pt x="204" y="936"/>
                    </a:lnTo>
                    <a:lnTo>
                      <a:pt x="228" y="936"/>
                    </a:lnTo>
                    <a:lnTo>
                      <a:pt x="228" y="941"/>
                    </a:lnTo>
                    <a:close/>
                    <a:moveTo>
                      <a:pt x="187" y="941"/>
                    </a:moveTo>
                    <a:lnTo>
                      <a:pt x="163" y="941"/>
                    </a:lnTo>
                    <a:lnTo>
                      <a:pt x="163" y="936"/>
                    </a:lnTo>
                    <a:lnTo>
                      <a:pt x="187" y="936"/>
                    </a:lnTo>
                    <a:lnTo>
                      <a:pt x="187" y="941"/>
                    </a:lnTo>
                    <a:close/>
                    <a:moveTo>
                      <a:pt x="144" y="941"/>
                    </a:moveTo>
                    <a:lnTo>
                      <a:pt x="138" y="940"/>
                    </a:lnTo>
                    <a:lnTo>
                      <a:pt x="130" y="939"/>
                    </a:lnTo>
                    <a:lnTo>
                      <a:pt x="122" y="937"/>
                    </a:lnTo>
                    <a:lnTo>
                      <a:pt x="121" y="937"/>
                    </a:lnTo>
                    <a:lnTo>
                      <a:pt x="122" y="932"/>
                    </a:lnTo>
                    <a:lnTo>
                      <a:pt x="124" y="932"/>
                    </a:lnTo>
                    <a:lnTo>
                      <a:pt x="124" y="932"/>
                    </a:lnTo>
                    <a:lnTo>
                      <a:pt x="131" y="933"/>
                    </a:lnTo>
                    <a:lnTo>
                      <a:pt x="131" y="933"/>
                    </a:lnTo>
                    <a:lnTo>
                      <a:pt x="139" y="935"/>
                    </a:lnTo>
                    <a:lnTo>
                      <a:pt x="139" y="935"/>
                    </a:lnTo>
                    <a:lnTo>
                      <a:pt x="145" y="935"/>
                    </a:lnTo>
                    <a:lnTo>
                      <a:pt x="144" y="941"/>
                    </a:lnTo>
                    <a:close/>
                    <a:moveTo>
                      <a:pt x="103" y="932"/>
                    </a:moveTo>
                    <a:lnTo>
                      <a:pt x="99" y="930"/>
                    </a:lnTo>
                    <a:lnTo>
                      <a:pt x="92" y="927"/>
                    </a:lnTo>
                    <a:lnTo>
                      <a:pt x="85" y="924"/>
                    </a:lnTo>
                    <a:lnTo>
                      <a:pt x="81" y="922"/>
                    </a:lnTo>
                    <a:lnTo>
                      <a:pt x="84" y="918"/>
                    </a:lnTo>
                    <a:lnTo>
                      <a:pt x="88" y="920"/>
                    </a:lnTo>
                    <a:lnTo>
                      <a:pt x="88" y="919"/>
                    </a:lnTo>
                    <a:lnTo>
                      <a:pt x="95" y="923"/>
                    </a:lnTo>
                    <a:lnTo>
                      <a:pt x="95" y="923"/>
                    </a:lnTo>
                    <a:lnTo>
                      <a:pt x="102" y="925"/>
                    </a:lnTo>
                    <a:lnTo>
                      <a:pt x="102" y="925"/>
                    </a:lnTo>
                    <a:lnTo>
                      <a:pt x="105" y="927"/>
                    </a:lnTo>
                    <a:lnTo>
                      <a:pt x="103" y="932"/>
                    </a:lnTo>
                    <a:close/>
                    <a:moveTo>
                      <a:pt x="66" y="913"/>
                    </a:moveTo>
                    <a:lnTo>
                      <a:pt x="66" y="913"/>
                    </a:lnTo>
                    <a:lnTo>
                      <a:pt x="59" y="909"/>
                    </a:lnTo>
                    <a:lnTo>
                      <a:pt x="48" y="899"/>
                    </a:lnTo>
                    <a:lnTo>
                      <a:pt x="48" y="899"/>
                    </a:lnTo>
                    <a:lnTo>
                      <a:pt x="52" y="895"/>
                    </a:lnTo>
                    <a:lnTo>
                      <a:pt x="52" y="896"/>
                    </a:lnTo>
                    <a:lnTo>
                      <a:pt x="52" y="895"/>
                    </a:lnTo>
                    <a:lnTo>
                      <a:pt x="63" y="905"/>
                    </a:lnTo>
                    <a:lnTo>
                      <a:pt x="63" y="904"/>
                    </a:lnTo>
                    <a:lnTo>
                      <a:pt x="69" y="909"/>
                    </a:lnTo>
                    <a:lnTo>
                      <a:pt x="69" y="909"/>
                    </a:lnTo>
                    <a:lnTo>
                      <a:pt x="70" y="909"/>
                    </a:lnTo>
                    <a:lnTo>
                      <a:pt x="66" y="913"/>
                    </a:lnTo>
                    <a:close/>
                    <a:moveTo>
                      <a:pt x="36" y="887"/>
                    </a:moveTo>
                    <a:lnTo>
                      <a:pt x="33" y="884"/>
                    </a:lnTo>
                    <a:lnTo>
                      <a:pt x="28" y="878"/>
                    </a:lnTo>
                    <a:lnTo>
                      <a:pt x="24" y="872"/>
                    </a:lnTo>
                    <a:lnTo>
                      <a:pt x="22" y="869"/>
                    </a:lnTo>
                    <a:lnTo>
                      <a:pt x="27" y="866"/>
                    </a:lnTo>
                    <a:lnTo>
                      <a:pt x="29" y="869"/>
                    </a:lnTo>
                    <a:lnTo>
                      <a:pt x="29" y="869"/>
                    </a:lnTo>
                    <a:lnTo>
                      <a:pt x="33" y="875"/>
                    </a:lnTo>
                    <a:lnTo>
                      <a:pt x="33" y="875"/>
                    </a:lnTo>
                    <a:lnTo>
                      <a:pt x="37" y="880"/>
                    </a:lnTo>
                    <a:lnTo>
                      <a:pt x="37" y="880"/>
                    </a:lnTo>
                    <a:lnTo>
                      <a:pt x="40" y="884"/>
                    </a:lnTo>
                    <a:lnTo>
                      <a:pt x="36" y="887"/>
                    </a:lnTo>
                    <a:close/>
                    <a:moveTo>
                      <a:pt x="14" y="855"/>
                    </a:moveTo>
                    <a:lnTo>
                      <a:pt x="13" y="853"/>
                    </a:lnTo>
                    <a:lnTo>
                      <a:pt x="10" y="847"/>
                    </a:lnTo>
                    <a:lnTo>
                      <a:pt x="8" y="840"/>
                    </a:lnTo>
                    <a:lnTo>
                      <a:pt x="6" y="834"/>
                    </a:lnTo>
                    <a:lnTo>
                      <a:pt x="12" y="833"/>
                    </a:lnTo>
                    <a:lnTo>
                      <a:pt x="13" y="839"/>
                    </a:lnTo>
                    <a:lnTo>
                      <a:pt x="13" y="838"/>
                    </a:lnTo>
                    <a:lnTo>
                      <a:pt x="16" y="845"/>
                    </a:lnTo>
                    <a:lnTo>
                      <a:pt x="16" y="845"/>
                    </a:lnTo>
                    <a:lnTo>
                      <a:pt x="19" y="851"/>
                    </a:lnTo>
                    <a:lnTo>
                      <a:pt x="19" y="851"/>
                    </a:lnTo>
                    <a:lnTo>
                      <a:pt x="19" y="852"/>
                    </a:lnTo>
                    <a:lnTo>
                      <a:pt x="14" y="855"/>
                    </a:lnTo>
                    <a:close/>
                    <a:moveTo>
                      <a:pt x="2" y="818"/>
                    </a:moveTo>
                    <a:lnTo>
                      <a:pt x="1" y="812"/>
                    </a:lnTo>
                    <a:lnTo>
                      <a:pt x="1" y="805"/>
                    </a:lnTo>
                    <a:lnTo>
                      <a:pt x="0" y="797"/>
                    </a:lnTo>
                    <a:lnTo>
                      <a:pt x="6" y="797"/>
                    </a:lnTo>
                    <a:lnTo>
                      <a:pt x="6" y="804"/>
                    </a:lnTo>
                    <a:lnTo>
                      <a:pt x="6" y="804"/>
                    </a:lnTo>
                    <a:lnTo>
                      <a:pt x="7" y="812"/>
                    </a:lnTo>
                    <a:lnTo>
                      <a:pt x="7" y="811"/>
                    </a:lnTo>
                    <a:lnTo>
                      <a:pt x="8" y="818"/>
                    </a:lnTo>
                    <a:lnTo>
                      <a:pt x="2" y="818"/>
                    </a:lnTo>
                    <a:close/>
                  </a:path>
                </a:pathLst>
              </a:custGeom>
              <a:solidFill>
                <a:srgbClr val="AABC86"/>
              </a:solidFill>
              <a:ln w="9525" cap="flat" cmpd="sng">
                <a:solidFill>
                  <a:srgbClr val="10488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6149685" y="1659731"/>
                <a:ext cx="1524000" cy="1493838"/>
              </a:xfrm>
              <a:custGeom>
                <a:avLst/>
                <a:gdLst/>
                <a:ahLst/>
                <a:cxnLst/>
                <a:rect l="l" t="t" r="r" b="b"/>
                <a:pathLst>
                  <a:path w="960" h="941" extrusionOk="0">
                    <a:moveTo>
                      <a:pt x="0" y="797"/>
                    </a:moveTo>
                    <a:lnTo>
                      <a:pt x="0" y="776"/>
                    </a:lnTo>
                    <a:lnTo>
                      <a:pt x="5" y="776"/>
                    </a:lnTo>
                    <a:lnTo>
                      <a:pt x="5" y="797"/>
                    </a:lnTo>
                    <a:lnTo>
                      <a:pt x="0" y="797"/>
                    </a:lnTo>
                    <a:close/>
                    <a:moveTo>
                      <a:pt x="0" y="760"/>
                    </a:moveTo>
                    <a:lnTo>
                      <a:pt x="0" y="739"/>
                    </a:lnTo>
                    <a:lnTo>
                      <a:pt x="5" y="739"/>
                    </a:lnTo>
                    <a:lnTo>
                      <a:pt x="5" y="760"/>
                    </a:lnTo>
                    <a:lnTo>
                      <a:pt x="0" y="760"/>
                    </a:lnTo>
                    <a:close/>
                    <a:moveTo>
                      <a:pt x="0" y="723"/>
                    </a:moveTo>
                    <a:lnTo>
                      <a:pt x="0" y="701"/>
                    </a:lnTo>
                    <a:lnTo>
                      <a:pt x="5" y="701"/>
                    </a:lnTo>
                    <a:lnTo>
                      <a:pt x="5" y="723"/>
                    </a:lnTo>
                    <a:lnTo>
                      <a:pt x="0" y="723"/>
                    </a:lnTo>
                    <a:close/>
                    <a:moveTo>
                      <a:pt x="0" y="686"/>
                    </a:moveTo>
                    <a:lnTo>
                      <a:pt x="0" y="664"/>
                    </a:lnTo>
                    <a:lnTo>
                      <a:pt x="5" y="664"/>
                    </a:lnTo>
                    <a:lnTo>
                      <a:pt x="5" y="686"/>
                    </a:lnTo>
                    <a:lnTo>
                      <a:pt x="0" y="686"/>
                    </a:lnTo>
                    <a:close/>
                    <a:moveTo>
                      <a:pt x="0" y="648"/>
                    </a:moveTo>
                    <a:lnTo>
                      <a:pt x="0" y="627"/>
                    </a:lnTo>
                    <a:lnTo>
                      <a:pt x="5" y="627"/>
                    </a:lnTo>
                    <a:lnTo>
                      <a:pt x="5" y="648"/>
                    </a:lnTo>
                    <a:lnTo>
                      <a:pt x="0" y="648"/>
                    </a:lnTo>
                    <a:close/>
                    <a:moveTo>
                      <a:pt x="0" y="611"/>
                    </a:moveTo>
                    <a:lnTo>
                      <a:pt x="0" y="590"/>
                    </a:lnTo>
                    <a:lnTo>
                      <a:pt x="5" y="590"/>
                    </a:lnTo>
                    <a:lnTo>
                      <a:pt x="5" y="611"/>
                    </a:lnTo>
                    <a:lnTo>
                      <a:pt x="0" y="611"/>
                    </a:lnTo>
                    <a:close/>
                    <a:moveTo>
                      <a:pt x="0" y="574"/>
                    </a:moveTo>
                    <a:lnTo>
                      <a:pt x="0" y="553"/>
                    </a:lnTo>
                    <a:lnTo>
                      <a:pt x="5" y="553"/>
                    </a:lnTo>
                    <a:lnTo>
                      <a:pt x="5" y="574"/>
                    </a:lnTo>
                    <a:lnTo>
                      <a:pt x="0" y="574"/>
                    </a:lnTo>
                    <a:close/>
                    <a:moveTo>
                      <a:pt x="0" y="537"/>
                    </a:moveTo>
                    <a:lnTo>
                      <a:pt x="0" y="516"/>
                    </a:lnTo>
                    <a:lnTo>
                      <a:pt x="5" y="516"/>
                    </a:lnTo>
                    <a:lnTo>
                      <a:pt x="5" y="537"/>
                    </a:lnTo>
                    <a:lnTo>
                      <a:pt x="0" y="537"/>
                    </a:lnTo>
                    <a:close/>
                    <a:moveTo>
                      <a:pt x="0" y="500"/>
                    </a:moveTo>
                    <a:lnTo>
                      <a:pt x="0" y="478"/>
                    </a:lnTo>
                    <a:lnTo>
                      <a:pt x="5" y="478"/>
                    </a:lnTo>
                    <a:lnTo>
                      <a:pt x="5" y="500"/>
                    </a:lnTo>
                    <a:lnTo>
                      <a:pt x="0" y="500"/>
                    </a:lnTo>
                    <a:close/>
                    <a:moveTo>
                      <a:pt x="0" y="462"/>
                    </a:moveTo>
                    <a:lnTo>
                      <a:pt x="0" y="441"/>
                    </a:lnTo>
                    <a:lnTo>
                      <a:pt x="5" y="441"/>
                    </a:lnTo>
                    <a:lnTo>
                      <a:pt x="5" y="462"/>
                    </a:lnTo>
                    <a:lnTo>
                      <a:pt x="0" y="462"/>
                    </a:lnTo>
                    <a:close/>
                    <a:moveTo>
                      <a:pt x="0" y="425"/>
                    </a:moveTo>
                    <a:lnTo>
                      <a:pt x="0" y="404"/>
                    </a:lnTo>
                    <a:lnTo>
                      <a:pt x="5" y="404"/>
                    </a:lnTo>
                    <a:lnTo>
                      <a:pt x="5" y="425"/>
                    </a:lnTo>
                    <a:lnTo>
                      <a:pt x="0" y="425"/>
                    </a:lnTo>
                    <a:close/>
                    <a:moveTo>
                      <a:pt x="0" y="388"/>
                    </a:moveTo>
                    <a:lnTo>
                      <a:pt x="0" y="367"/>
                    </a:lnTo>
                    <a:lnTo>
                      <a:pt x="5" y="367"/>
                    </a:lnTo>
                    <a:lnTo>
                      <a:pt x="5" y="388"/>
                    </a:lnTo>
                    <a:lnTo>
                      <a:pt x="0" y="388"/>
                    </a:lnTo>
                    <a:close/>
                    <a:moveTo>
                      <a:pt x="0" y="351"/>
                    </a:moveTo>
                    <a:lnTo>
                      <a:pt x="0" y="330"/>
                    </a:lnTo>
                    <a:lnTo>
                      <a:pt x="5" y="330"/>
                    </a:lnTo>
                    <a:lnTo>
                      <a:pt x="5" y="351"/>
                    </a:lnTo>
                    <a:lnTo>
                      <a:pt x="0" y="351"/>
                    </a:lnTo>
                    <a:close/>
                    <a:moveTo>
                      <a:pt x="0" y="314"/>
                    </a:moveTo>
                    <a:lnTo>
                      <a:pt x="0" y="293"/>
                    </a:lnTo>
                    <a:lnTo>
                      <a:pt x="5" y="293"/>
                    </a:lnTo>
                    <a:lnTo>
                      <a:pt x="5" y="314"/>
                    </a:lnTo>
                    <a:lnTo>
                      <a:pt x="0" y="314"/>
                    </a:lnTo>
                    <a:close/>
                    <a:moveTo>
                      <a:pt x="0" y="277"/>
                    </a:moveTo>
                    <a:lnTo>
                      <a:pt x="0" y="255"/>
                    </a:lnTo>
                    <a:lnTo>
                      <a:pt x="5" y="255"/>
                    </a:lnTo>
                    <a:lnTo>
                      <a:pt x="5" y="277"/>
                    </a:lnTo>
                    <a:lnTo>
                      <a:pt x="0" y="277"/>
                    </a:lnTo>
                    <a:close/>
                    <a:moveTo>
                      <a:pt x="0" y="239"/>
                    </a:moveTo>
                    <a:lnTo>
                      <a:pt x="0" y="218"/>
                    </a:lnTo>
                    <a:lnTo>
                      <a:pt x="5" y="218"/>
                    </a:lnTo>
                    <a:lnTo>
                      <a:pt x="5" y="239"/>
                    </a:lnTo>
                    <a:lnTo>
                      <a:pt x="0" y="239"/>
                    </a:lnTo>
                    <a:close/>
                    <a:moveTo>
                      <a:pt x="0" y="202"/>
                    </a:moveTo>
                    <a:lnTo>
                      <a:pt x="0" y="181"/>
                    </a:lnTo>
                    <a:lnTo>
                      <a:pt x="5" y="181"/>
                    </a:lnTo>
                    <a:lnTo>
                      <a:pt x="5" y="202"/>
                    </a:lnTo>
                    <a:lnTo>
                      <a:pt x="0" y="202"/>
                    </a:lnTo>
                    <a:close/>
                    <a:moveTo>
                      <a:pt x="0" y="165"/>
                    </a:moveTo>
                    <a:lnTo>
                      <a:pt x="0" y="145"/>
                    </a:lnTo>
                    <a:lnTo>
                      <a:pt x="0" y="144"/>
                    </a:lnTo>
                    <a:lnTo>
                      <a:pt x="6" y="144"/>
                    </a:lnTo>
                    <a:lnTo>
                      <a:pt x="5" y="145"/>
                    </a:lnTo>
                    <a:lnTo>
                      <a:pt x="5" y="145"/>
                    </a:lnTo>
                    <a:lnTo>
                      <a:pt x="5" y="165"/>
                    </a:lnTo>
                    <a:lnTo>
                      <a:pt x="0" y="165"/>
                    </a:lnTo>
                    <a:close/>
                    <a:moveTo>
                      <a:pt x="1" y="128"/>
                    </a:moveTo>
                    <a:lnTo>
                      <a:pt x="1" y="123"/>
                    </a:lnTo>
                    <a:lnTo>
                      <a:pt x="3" y="115"/>
                    </a:lnTo>
                    <a:lnTo>
                      <a:pt x="5" y="108"/>
                    </a:lnTo>
                    <a:lnTo>
                      <a:pt x="5" y="106"/>
                    </a:lnTo>
                    <a:lnTo>
                      <a:pt x="11" y="108"/>
                    </a:lnTo>
                    <a:lnTo>
                      <a:pt x="11" y="110"/>
                    </a:lnTo>
                    <a:lnTo>
                      <a:pt x="11" y="110"/>
                    </a:lnTo>
                    <a:lnTo>
                      <a:pt x="9" y="117"/>
                    </a:lnTo>
                    <a:lnTo>
                      <a:pt x="9" y="116"/>
                    </a:lnTo>
                    <a:lnTo>
                      <a:pt x="7" y="124"/>
                    </a:lnTo>
                    <a:lnTo>
                      <a:pt x="7" y="123"/>
                    </a:lnTo>
                    <a:lnTo>
                      <a:pt x="7" y="128"/>
                    </a:lnTo>
                    <a:lnTo>
                      <a:pt x="1" y="128"/>
                    </a:lnTo>
                    <a:close/>
                    <a:moveTo>
                      <a:pt x="11" y="91"/>
                    </a:moveTo>
                    <a:lnTo>
                      <a:pt x="12" y="88"/>
                    </a:lnTo>
                    <a:lnTo>
                      <a:pt x="16" y="82"/>
                    </a:lnTo>
                    <a:lnTo>
                      <a:pt x="19" y="76"/>
                    </a:lnTo>
                    <a:lnTo>
                      <a:pt x="22" y="72"/>
                    </a:lnTo>
                    <a:lnTo>
                      <a:pt x="27" y="74"/>
                    </a:lnTo>
                    <a:lnTo>
                      <a:pt x="24" y="78"/>
                    </a:lnTo>
                    <a:lnTo>
                      <a:pt x="25" y="78"/>
                    </a:lnTo>
                    <a:lnTo>
                      <a:pt x="21" y="84"/>
                    </a:lnTo>
                    <a:lnTo>
                      <a:pt x="21" y="84"/>
                    </a:lnTo>
                    <a:lnTo>
                      <a:pt x="18" y="91"/>
                    </a:lnTo>
                    <a:lnTo>
                      <a:pt x="18" y="90"/>
                    </a:lnTo>
                    <a:lnTo>
                      <a:pt x="17" y="93"/>
                    </a:lnTo>
                    <a:lnTo>
                      <a:pt x="11" y="91"/>
                    </a:lnTo>
                    <a:close/>
                    <a:moveTo>
                      <a:pt x="32" y="58"/>
                    </a:moveTo>
                    <a:lnTo>
                      <a:pt x="37" y="53"/>
                    </a:lnTo>
                    <a:lnTo>
                      <a:pt x="47" y="42"/>
                    </a:lnTo>
                    <a:lnTo>
                      <a:pt x="48" y="42"/>
                    </a:lnTo>
                    <a:lnTo>
                      <a:pt x="52" y="46"/>
                    </a:lnTo>
                    <a:lnTo>
                      <a:pt x="51" y="46"/>
                    </a:lnTo>
                    <a:lnTo>
                      <a:pt x="52" y="46"/>
                    </a:lnTo>
                    <a:lnTo>
                      <a:pt x="41" y="56"/>
                    </a:lnTo>
                    <a:lnTo>
                      <a:pt x="41" y="56"/>
                    </a:lnTo>
                    <a:lnTo>
                      <a:pt x="37" y="61"/>
                    </a:lnTo>
                    <a:lnTo>
                      <a:pt x="32" y="58"/>
                    </a:lnTo>
                    <a:close/>
                    <a:moveTo>
                      <a:pt x="62" y="31"/>
                    </a:moveTo>
                    <a:lnTo>
                      <a:pt x="65" y="29"/>
                    </a:lnTo>
                    <a:lnTo>
                      <a:pt x="71" y="25"/>
                    </a:lnTo>
                    <a:lnTo>
                      <a:pt x="78" y="21"/>
                    </a:lnTo>
                    <a:lnTo>
                      <a:pt x="82" y="19"/>
                    </a:lnTo>
                    <a:lnTo>
                      <a:pt x="85" y="24"/>
                    </a:lnTo>
                    <a:lnTo>
                      <a:pt x="81" y="26"/>
                    </a:lnTo>
                    <a:lnTo>
                      <a:pt x="81" y="26"/>
                    </a:lnTo>
                    <a:lnTo>
                      <a:pt x="74" y="29"/>
                    </a:lnTo>
                    <a:lnTo>
                      <a:pt x="74" y="29"/>
                    </a:lnTo>
                    <a:lnTo>
                      <a:pt x="68" y="33"/>
                    </a:lnTo>
                    <a:lnTo>
                      <a:pt x="68" y="33"/>
                    </a:lnTo>
                    <a:lnTo>
                      <a:pt x="65" y="35"/>
                    </a:lnTo>
                    <a:lnTo>
                      <a:pt x="62" y="31"/>
                    </a:lnTo>
                    <a:close/>
                    <a:moveTo>
                      <a:pt x="98" y="12"/>
                    </a:moveTo>
                    <a:lnTo>
                      <a:pt x="99" y="12"/>
                    </a:lnTo>
                    <a:lnTo>
                      <a:pt x="106" y="9"/>
                    </a:lnTo>
                    <a:lnTo>
                      <a:pt x="114" y="7"/>
                    </a:lnTo>
                    <a:lnTo>
                      <a:pt x="121" y="5"/>
                    </a:lnTo>
                    <a:lnTo>
                      <a:pt x="123" y="10"/>
                    </a:lnTo>
                    <a:lnTo>
                      <a:pt x="115" y="12"/>
                    </a:lnTo>
                    <a:lnTo>
                      <a:pt x="115" y="12"/>
                    </a:lnTo>
                    <a:lnTo>
                      <a:pt x="108" y="14"/>
                    </a:lnTo>
                    <a:lnTo>
                      <a:pt x="108" y="14"/>
                    </a:lnTo>
                    <a:lnTo>
                      <a:pt x="101" y="16"/>
                    </a:lnTo>
                    <a:lnTo>
                      <a:pt x="101" y="16"/>
                    </a:lnTo>
                    <a:lnTo>
                      <a:pt x="100" y="17"/>
                    </a:lnTo>
                    <a:lnTo>
                      <a:pt x="98" y="12"/>
                    </a:lnTo>
                    <a:close/>
                    <a:moveTo>
                      <a:pt x="139" y="2"/>
                    </a:moveTo>
                    <a:lnTo>
                      <a:pt x="145" y="1"/>
                    </a:lnTo>
                    <a:lnTo>
                      <a:pt x="153" y="0"/>
                    </a:lnTo>
                    <a:lnTo>
                      <a:pt x="162" y="0"/>
                    </a:lnTo>
                    <a:lnTo>
                      <a:pt x="163" y="0"/>
                    </a:lnTo>
                    <a:lnTo>
                      <a:pt x="163" y="5"/>
                    </a:lnTo>
                    <a:lnTo>
                      <a:pt x="162" y="5"/>
                    </a:lnTo>
                    <a:lnTo>
                      <a:pt x="162" y="5"/>
                    </a:lnTo>
                    <a:lnTo>
                      <a:pt x="154" y="6"/>
                    </a:lnTo>
                    <a:lnTo>
                      <a:pt x="154" y="6"/>
                    </a:lnTo>
                    <a:lnTo>
                      <a:pt x="146" y="6"/>
                    </a:lnTo>
                    <a:lnTo>
                      <a:pt x="146" y="6"/>
                    </a:lnTo>
                    <a:lnTo>
                      <a:pt x="140" y="7"/>
                    </a:lnTo>
                    <a:lnTo>
                      <a:pt x="139" y="2"/>
                    </a:lnTo>
                    <a:close/>
                    <a:moveTo>
                      <a:pt x="181" y="0"/>
                    </a:moveTo>
                    <a:lnTo>
                      <a:pt x="205" y="0"/>
                    </a:lnTo>
                    <a:lnTo>
                      <a:pt x="205" y="5"/>
                    </a:lnTo>
                    <a:lnTo>
                      <a:pt x="181" y="5"/>
                    </a:lnTo>
                    <a:lnTo>
                      <a:pt x="181" y="0"/>
                    </a:lnTo>
                    <a:close/>
                    <a:moveTo>
                      <a:pt x="223" y="0"/>
                    </a:moveTo>
                    <a:lnTo>
                      <a:pt x="246" y="0"/>
                    </a:lnTo>
                    <a:lnTo>
                      <a:pt x="246" y="5"/>
                    </a:lnTo>
                    <a:lnTo>
                      <a:pt x="223" y="5"/>
                    </a:lnTo>
                    <a:lnTo>
                      <a:pt x="223" y="0"/>
                    </a:lnTo>
                    <a:close/>
                    <a:moveTo>
                      <a:pt x="264" y="0"/>
                    </a:moveTo>
                    <a:lnTo>
                      <a:pt x="288" y="0"/>
                    </a:lnTo>
                    <a:lnTo>
                      <a:pt x="288" y="5"/>
                    </a:lnTo>
                    <a:lnTo>
                      <a:pt x="264" y="5"/>
                    </a:lnTo>
                    <a:lnTo>
                      <a:pt x="264" y="0"/>
                    </a:lnTo>
                    <a:close/>
                    <a:moveTo>
                      <a:pt x="306" y="0"/>
                    </a:moveTo>
                    <a:lnTo>
                      <a:pt x="330" y="0"/>
                    </a:lnTo>
                    <a:lnTo>
                      <a:pt x="330" y="5"/>
                    </a:lnTo>
                    <a:lnTo>
                      <a:pt x="306" y="5"/>
                    </a:lnTo>
                    <a:lnTo>
                      <a:pt x="306" y="0"/>
                    </a:lnTo>
                    <a:close/>
                    <a:moveTo>
                      <a:pt x="348" y="0"/>
                    </a:moveTo>
                    <a:lnTo>
                      <a:pt x="372" y="0"/>
                    </a:lnTo>
                    <a:lnTo>
                      <a:pt x="372" y="5"/>
                    </a:lnTo>
                    <a:lnTo>
                      <a:pt x="348" y="5"/>
                    </a:lnTo>
                    <a:lnTo>
                      <a:pt x="348" y="0"/>
                    </a:lnTo>
                    <a:close/>
                    <a:moveTo>
                      <a:pt x="390" y="0"/>
                    </a:moveTo>
                    <a:lnTo>
                      <a:pt x="413" y="0"/>
                    </a:lnTo>
                    <a:lnTo>
                      <a:pt x="413" y="5"/>
                    </a:lnTo>
                    <a:lnTo>
                      <a:pt x="390" y="5"/>
                    </a:lnTo>
                    <a:lnTo>
                      <a:pt x="390" y="0"/>
                    </a:lnTo>
                    <a:close/>
                    <a:moveTo>
                      <a:pt x="431" y="0"/>
                    </a:moveTo>
                    <a:lnTo>
                      <a:pt x="455" y="0"/>
                    </a:lnTo>
                    <a:lnTo>
                      <a:pt x="455" y="5"/>
                    </a:lnTo>
                    <a:lnTo>
                      <a:pt x="431" y="5"/>
                    </a:lnTo>
                    <a:lnTo>
                      <a:pt x="431" y="0"/>
                    </a:lnTo>
                    <a:close/>
                    <a:moveTo>
                      <a:pt x="473" y="0"/>
                    </a:moveTo>
                    <a:lnTo>
                      <a:pt x="497" y="0"/>
                    </a:lnTo>
                    <a:lnTo>
                      <a:pt x="497" y="5"/>
                    </a:lnTo>
                    <a:lnTo>
                      <a:pt x="473" y="5"/>
                    </a:lnTo>
                    <a:lnTo>
                      <a:pt x="473" y="0"/>
                    </a:lnTo>
                    <a:close/>
                    <a:moveTo>
                      <a:pt x="515" y="0"/>
                    </a:moveTo>
                    <a:lnTo>
                      <a:pt x="539" y="0"/>
                    </a:lnTo>
                    <a:lnTo>
                      <a:pt x="539" y="5"/>
                    </a:lnTo>
                    <a:lnTo>
                      <a:pt x="515" y="5"/>
                    </a:lnTo>
                    <a:lnTo>
                      <a:pt x="515" y="0"/>
                    </a:lnTo>
                    <a:close/>
                    <a:moveTo>
                      <a:pt x="557" y="0"/>
                    </a:moveTo>
                    <a:lnTo>
                      <a:pt x="580" y="0"/>
                    </a:lnTo>
                    <a:lnTo>
                      <a:pt x="580" y="5"/>
                    </a:lnTo>
                    <a:lnTo>
                      <a:pt x="557" y="5"/>
                    </a:lnTo>
                    <a:lnTo>
                      <a:pt x="557" y="0"/>
                    </a:lnTo>
                    <a:close/>
                    <a:moveTo>
                      <a:pt x="598" y="0"/>
                    </a:moveTo>
                    <a:lnTo>
                      <a:pt x="622" y="0"/>
                    </a:lnTo>
                    <a:lnTo>
                      <a:pt x="622" y="5"/>
                    </a:lnTo>
                    <a:lnTo>
                      <a:pt x="598" y="5"/>
                    </a:lnTo>
                    <a:lnTo>
                      <a:pt x="598" y="0"/>
                    </a:lnTo>
                    <a:close/>
                    <a:moveTo>
                      <a:pt x="640" y="0"/>
                    </a:moveTo>
                    <a:lnTo>
                      <a:pt x="664" y="0"/>
                    </a:lnTo>
                    <a:lnTo>
                      <a:pt x="664" y="5"/>
                    </a:lnTo>
                    <a:lnTo>
                      <a:pt x="640" y="5"/>
                    </a:lnTo>
                    <a:lnTo>
                      <a:pt x="640" y="0"/>
                    </a:lnTo>
                    <a:close/>
                    <a:moveTo>
                      <a:pt x="682" y="0"/>
                    </a:moveTo>
                    <a:lnTo>
                      <a:pt x="706" y="0"/>
                    </a:lnTo>
                    <a:lnTo>
                      <a:pt x="706" y="5"/>
                    </a:lnTo>
                    <a:lnTo>
                      <a:pt x="682" y="5"/>
                    </a:lnTo>
                    <a:lnTo>
                      <a:pt x="682" y="0"/>
                    </a:lnTo>
                    <a:close/>
                    <a:moveTo>
                      <a:pt x="724" y="0"/>
                    </a:moveTo>
                    <a:lnTo>
                      <a:pt x="747" y="0"/>
                    </a:lnTo>
                    <a:lnTo>
                      <a:pt x="747" y="5"/>
                    </a:lnTo>
                    <a:lnTo>
                      <a:pt x="724" y="5"/>
                    </a:lnTo>
                    <a:lnTo>
                      <a:pt x="724" y="0"/>
                    </a:lnTo>
                    <a:close/>
                    <a:moveTo>
                      <a:pt x="765" y="0"/>
                    </a:moveTo>
                    <a:lnTo>
                      <a:pt x="789" y="0"/>
                    </a:lnTo>
                    <a:lnTo>
                      <a:pt x="789" y="5"/>
                    </a:lnTo>
                    <a:lnTo>
                      <a:pt x="765" y="5"/>
                    </a:lnTo>
                    <a:lnTo>
                      <a:pt x="765" y="0"/>
                    </a:lnTo>
                    <a:close/>
                    <a:moveTo>
                      <a:pt x="807" y="0"/>
                    </a:moveTo>
                    <a:lnTo>
                      <a:pt x="815" y="1"/>
                    </a:lnTo>
                    <a:lnTo>
                      <a:pt x="823" y="2"/>
                    </a:lnTo>
                    <a:lnTo>
                      <a:pt x="831" y="3"/>
                    </a:lnTo>
                    <a:lnTo>
                      <a:pt x="832" y="3"/>
                    </a:lnTo>
                    <a:lnTo>
                      <a:pt x="830" y="8"/>
                    </a:lnTo>
                    <a:lnTo>
                      <a:pt x="830" y="8"/>
                    </a:lnTo>
                    <a:lnTo>
                      <a:pt x="830" y="8"/>
                    </a:lnTo>
                    <a:lnTo>
                      <a:pt x="822" y="7"/>
                    </a:lnTo>
                    <a:lnTo>
                      <a:pt x="822" y="7"/>
                    </a:lnTo>
                    <a:lnTo>
                      <a:pt x="814" y="6"/>
                    </a:lnTo>
                    <a:lnTo>
                      <a:pt x="814" y="6"/>
                    </a:lnTo>
                    <a:lnTo>
                      <a:pt x="807" y="6"/>
                    </a:lnTo>
                    <a:lnTo>
                      <a:pt x="807" y="0"/>
                    </a:lnTo>
                    <a:close/>
                    <a:moveTo>
                      <a:pt x="849" y="7"/>
                    </a:moveTo>
                    <a:lnTo>
                      <a:pt x="854" y="9"/>
                    </a:lnTo>
                    <a:lnTo>
                      <a:pt x="862" y="12"/>
                    </a:lnTo>
                    <a:lnTo>
                      <a:pt x="869" y="14"/>
                    </a:lnTo>
                    <a:lnTo>
                      <a:pt x="871" y="16"/>
                    </a:lnTo>
                    <a:lnTo>
                      <a:pt x="869" y="20"/>
                    </a:lnTo>
                    <a:lnTo>
                      <a:pt x="866" y="19"/>
                    </a:lnTo>
                    <a:lnTo>
                      <a:pt x="866" y="19"/>
                    </a:lnTo>
                    <a:lnTo>
                      <a:pt x="859" y="16"/>
                    </a:lnTo>
                    <a:lnTo>
                      <a:pt x="859" y="17"/>
                    </a:lnTo>
                    <a:lnTo>
                      <a:pt x="852" y="14"/>
                    </a:lnTo>
                    <a:lnTo>
                      <a:pt x="852" y="14"/>
                    </a:lnTo>
                    <a:lnTo>
                      <a:pt x="847" y="12"/>
                    </a:lnTo>
                    <a:lnTo>
                      <a:pt x="849" y="7"/>
                    </a:lnTo>
                    <a:close/>
                    <a:moveTo>
                      <a:pt x="887" y="24"/>
                    </a:moveTo>
                    <a:lnTo>
                      <a:pt x="889" y="25"/>
                    </a:lnTo>
                    <a:lnTo>
                      <a:pt x="895" y="29"/>
                    </a:lnTo>
                    <a:lnTo>
                      <a:pt x="902" y="33"/>
                    </a:lnTo>
                    <a:lnTo>
                      <a:pt x="906" y="37"/>
                    </a:lnTo>
                    <a:lnTo>
                      <a:pt x="902" y="41"/>
                    </a:lnTo>
                    <a:lnTo>
                      <a:pt x="898" y="37"/>
                    </a:lnTo>
                    <a:lnTo>
                      <a:pt x="898" y="37"/>
                    </a:lnTo>
                    <a:lnTo>
                      <a:pt x="892" y="33"/>
                    </a:lnTo>
                    <a:lnTo>
                      <a:pt x="892" y="33"/>
                    </a:lnTo>
                    <a:lnTo>
                      <a:pt x="886" y="29"/>
                    </a:lnTo>
                    <a:lnTo>
                      <a:pt x="886" y="29"/>
                    </a:lnTo>
                    <a:lnTo>
                      <a:pt x="884" y="28"/>
                    </a:lnTo>
                    <a:lnTo>
                      <a:pt x="887" y="24"/>
                    </a:lnTo>
                    <a:close/>
                    <a:moveTo>
                      <a:pt x="919" y="48"/>
                    </a:moveTo>
                    <a:lnTo>
                      <a:pt x="924" y="53"/>
                    </a:lnTo>
                    <a:lnTo>
                      <a:pt x="928" y="58"/>
                    </a:lnTo>
                    <a:lnTo>
                      <a:pt x="933" y="64"/>
                    </a:lnTo>
                    <a:lnTo>
                      <a:pt x="934" y="65"/>
                    </a:lnTo>
                    <a:lnTo>
                      <a:pt x="929" y="68"/>
                    </a:lnTo>
                    <a:lnTo>
                      <a:pt x="928" y="67"/>
                    </a:lnTo>
                    <a:lnTo>
                      <a:pt x="928" y="67"/>
                    </a:lnTo>
                    <a:lnTo>
                      <a:pt x="924" y="61"/>
                    </a:lnTo>
                    <a:lnTo>
                      <a:pt x="924" y="61"/>
                    </a:lnTo>
                    <a:lnTo>
                      <a:pt x="919" y="56"/>
                    </a:lnTo>
                    <a:lnTo>
                      <a:pt x="919" y="56"/>
                    </a:lnTo>
                    <a:lnTo>
                      <a:pt x="915" y="52"/>
                    </a:lnTo>
                    <a:lnTo>
                      <a:pt x="919" y="48"/>
                    </a:lnTo>
                    <a:close/>
                    <a:moveTo>
                      <a:pt x="943" y="80"/>
                    </a:moveTo>
                    <a:lnTo>
                      <a:pt x="945" y="82"/>
                    </a:lnTo>
                    <a:lnTo>
                      <a:pt x="948" y="88"/>
                    </a:lnTo>
                    <a:lnTo>
                      <a:pt x="951" y="95"/>
                    </a:lnTo>
                    <a:lnTo>
                      <a:pt x="952" y="99"/>
                    </a:lnTo>
                    <a:lnTo>
                      <a:pt x="947" y="101"/>
                    </a:lnTo>
                    <a:lnTo>
                      <a:pt x="945" y="97"/>
                    </a:lnTo>
                    <a:lnTo>
                      <a:pt x="945" y="97"/>
                    </a:lnTo>
                    <a:lnTo>
                      <a:pt x="942" y="90"/>
                    </a:lnTo>
                    <a:lnTo>
                      <a:pt x="942" y="91"/>
                    </a:lnTo>
                    <a:lnTo>
                      <a:pt x="939" y="84"/>
                    </a:lnTo>
                    <a:lnTo>
                      <a:pt x="939" y="84"/>
                    </a:lnTo>
                    <a:lnTo>
                      <a:pt x="938" y="82"/>
                    </a:lnTo>
                    <a:lnTo>
                      <a:pt x="943" y="80"/>
                    </a:lnTo>
                    <a:close/>
                    <a:moveTo>
                      <a:pt x="957" y="115"/>
                    </a:moveTo>
                    <a:lnTo>
                      <a:pt x="957" y="115"/>
                    </a:lnTo>
                    <a:lnTo>
                      <a:pt x="959" y="123"/>
                    </a:lnTo>
                    <a:lnTo>
                      <a:pt x="960" y="130"/>
                    </a:lnTo>
                    <a:lnTo>
                      <a:pt x="960" y="137"/>
                    </a:lnTo>
                    <a:lnTo>
                      <a:pt x="954" y="137"/>
                    </a:lnTo>
                    <a:lnTo>
                      <a:pt x="954" y="130"/>
                    </a:lnTo>
                    <a:lnTo>
                      <a:pt x="954" y="130"/>
                    </a:lnTo>
                    <a:lnTo>
                      <a:pt x="953" y="123"/>
                    </a:lnTo>
                    <a:lnTo>
                      <a:pt x="953" y="123"/>
                    </a:lnTo>
                    <a:lnTo>
                      <a:pt x="951" y="116"/>
                    </a:lnTo>
                    <a:lnTo>
                      <a:pt x="951" y="117"/>
                    </a:lnTo>
                    <a:lnTo>
                      <a:pt x="951" y="116"/>
                    </a:lnTo>
                    <a:lnTo>
                      <a:pt x="957" y="115"/>
                    </a:lnTo>
                    <a:close/>
                    <a:moveTo>
                      <a:pt x="960" y="153"/>
                    </a:moveTo>
                    <a:lnTo>
                      <a:pt x="960" y="174"/>
                    </a:lnTo>
                    <a:lnTo>
                      <a:pt x="955" y="174"/>
                    </a:lnTo>
                    <a:lnTo>
                      <a:pt x="955" y="153"/>
                    </a:lnTo>
                    <a:lnTo>
                      <a:pt x="960" y="153"/>
                    </a:lnTo>
                    <a:close/>
                    <a:moveTo>
                      <a:pt x="960" y="190"/>
                    </a:moveTo>
                    <a:lnTo>
                      <a:pt x="960" y="211"/>
                    </a:lnTo>
                    <a:lnTo>
                      <a:pt x="955" y="211"/>
                    </a:lnTo>
                    <a:lnTo>
                      <a:pt x="955" y="190"/>
                    </a:lnTo>
                    <a:lnTo>
                      <a:pt x="960" y="190"/>
                    </a:lnTo>
                    <a:close/>
                    <a:moveTo>
                      <a:pt x="960" y="227"/>
                    </a:moveTo>
                    <a:lnTo>
                      <a:pt x="960" y="248"/>
                    </a:lnTo>
                    <a:lnTo>
                      <a:pt x="955" y="248"/>
                    </a:lnTo>
                    <a:lnTo>
                      <a:pt x="955" y="227"/>
                    </a:lnTo>
                    <a:lnTo>
                      <a:pt x="960" y="227"/>
                    </a:lnTo>
                    <a:close/>
                    <a:moveTo>
                      <a:pt x="960" y="264"/>
                    </a:moveTo>
                    <a:lnTo>
                      <a:pt x="960" y="286"/>
                    </a:lnTo>
                    <a:lnTo>
                      <a:pt x="955" y="286"/>
                    </a:lnTo>
                    <a:lnTo>
                      <a:pt x="955" y="264"/>
                    </a:lnTo>
                    <a:lnTo>
                      <a:pt x="960" y="264"/>
                    </a:lnTo>
                    <a:close/>
                    <a:moveTo>
                      <a:pt x="960" y="301"/>
                    </a:moveTo>
                    <a:lnTo>
                      <a:pt x="960" y="323"/>
                    </a:lnTo>
                    <a:lnTo>
                      <a:pt x="955" y="323"/>
                    </a:lnTo>
                    <a:lnTo>
                      <a:pt x="955" y="301"/>
                    </a:lnTo>
                    <a:lnTo>
                      <a:pt x="960" y="301"/>
                    </a:lnTo>
                    <a:close/>
                    <a:moveTo>
                      <a:pt x="960" y="339"/>
                    </a:moveTo>
                    <a:lnTo>
                      <a:pt x="960" y="360"/>
                    </a:lnTo>
                    <a:lnTo>
                      <a:pt x="955" y="360"/>
                    </a:lnTo>
                    <a:lnTo>
                      <a:pt x="955" y="339"/>
                    </a:lnTo>
                    <a:lnTo>
                      <a:pt x="960" y="339"/>
                    </a:lnTo>
                    <a:close/>
                    <a:moveTo>
                      <a:pt x="960" y="376"/>
                    </a:moveTo>
                    <a:lnTo>
                      <a:pt x="960" y="397"/>
                    </a:lnTo>
                    <a:lnTo>
                      <a:pt x="955" y="397"/>
                    </a:lnTo>
                    <a:lnTo>
                      <a:pt x="955" y="376"/>
                    </a:lnTo>
                    <a:lnTo>
                      <a:pt x="960" y="376"/>
                    </a:lnTo>
                    <a:close/>
                    <a:moveTo>
                      <a:pt x="960" y="413"/>
                    </a:moveTo>
                    <a:lnTo>
                      <a:pt x="960" y="434"/>
                    </a:lnTo>
                    <a:lnTo>
                      <a:pt x="955" y="434"/>
                    </a:lnTo>
                    <a:lnTo>
                      <a:pt x="955" y="413"/>
                    </a:lnTo>
                    <a:lnTo>
                      <a:pt x="960" y="413"/>
                    </a:lnTo>
                    <a:close/>
                    <a:moveTo>
                      <a:pt x="960" y="450"/>
                    </a:moveTo>
                    <a:lnTo>
                      <a:pt x="960" y="471"/>
                    </a:lnTo>
                    <a:lnTo>
                      <a:pt x="955" y="471"/>
                    </a:lnTo>
                    <a:lnTo>
                      <a:pt x="955" y="450"/>
                    </a:lnTo>
                    <a:lnTo>
                      <a:pt x="960" y="450"/>
                    </a:lnTo>
                    <a:close/>
                    <a:moveTo>
                      <a:pt x="960" y="487"/>
                    </a:moveTo>
                    <a:lnTo>
                      <a:pt x="960" y="509"/>
                    </a:lnTo>
                    <a:lnTo>
                      <a:pt x="955" y="509"/>
                    </a:lnTo>
                    <a:lnTo>
                      <a:pt x="955" y="487"/>
                    </a:lnTo>
                    <a:lnTo>
                      <a:pt x="960" y="487"/>
                    </a:lnTo>
                    <a:close/>
                    <a:moveTo>
                      <a:pt x="960" y="525"/>
                    </a:moveTo>
                    <a:lnTo>
                      <a:pt x="960" y="546"/>
                    </a:lnTo>
                    <a:lnTo>
                      <a:pt x="955" y="546"/>
                    </a:lnTo>
                    <a:lnTo>
                      <a:pt x="955" y="525"/>
                    </a:lnTo>
                    <a:lnTo>
                      <a:pt x="960" y="525"/>
                    </a:lnTo>
                    <a:close/>
                    <a:moveTo>
                      <a:pt x="960" y="562"/>
                    </a:moveTo>
                    <a:lnTo>
                      <a:pt x="960" y="583"/>
                    </a:lnTo>
                    <a:lnTo>
                      <a:pt x="955" y="583"/>
                    </a:lnTo>
                    <a:lnTo>
                      <a:pt x="955" y="562"/>
                    </a:lnTo>
                    <a:lnTo>
                      <a:pt x="960" y="562"/>
                    </a:lnTo>
                    <a:close/>
                    <a:moveTo>
                      <a:pt x="960" y="599"/>
                    </a:moveTo>
                    <a:lnTo>
                      <a:pt x="960" y="620"/>
                    </a:lnTo>
                    <a:lnTo>
                      <a:pt x="955" y="620"/>
                    </a:lnTo>
                    <a:lnTo>
                      <a:pt x="955" y="599"/>
                    </a:lnTo>
                    <a:lnTo>
                      <a:pt x="960" y="599"/>
                    </a:lnTo>
                    <a:close/>
                    <a:moveTo>
                      <a:pt x="960" y="636"/>
                    </a:moveTo>
                    <a:lnTo>
                      <a:pt x="960" y="657"/>
                    </a:lnTo>
                    <a:lnTo>
                      <a:pt x="955" y="657"/>
                    </a:lnTo>
                    <a:lnTo>
                      <a:pt x="955" y="636"/>
                    </a:lnTo>
                    <a:lnTo>
                      <a:pt x="960" y="636"/>
                    </a:lnTo>
                    <a:close/>
                    <a:moveTo>
                      <a:pt x="960" y="673"/>
                    </a:moveTo>
                    <a:lnTo>
                      <a:pt x="960" y="694"/>
                    </a:lnTo>
                    <a:lnTo>
                      <a:pt x="955" y="694"/>
                    </a:lnTo>
                    <a:lnTo>
                      <a:pt x="955" y="673"/>
                    </a:lnTo>
                    <a:lnTo>
                      <a:pt x="960" y="673"/>
                    </a:lnTo>
                    <a:close/>
                    <a:moveTo>
                      <a:pt x="960" y="710"/>
                    </a:moveTo>
                    <a:lnTo>
                      <a:pt x="960" y="732"/>
                    </a:lnTo>
                    <a:lnTo>
                      <a:pt x="955" y="732"/>
                    </a:lnTo>
                    <a:lnTo>
                      <a:pt x="955" y="710"/>
                    </a:lnTo>
                    <a:lnTo>
                      <a:pt x="960" y="710"/>
                    </a:lnTo>
                    <a:close/>
                    <a:moveTo>
                      <a:pt x="960" y="748"/>
                    </a:moveTo>
                    <a:lnTo>
                      <a:pt x="960" y="769"/>
                    </a:lnTo>
                    <a:lnTo>
                      <a:pt x="955" y="769"/>
                    </a:lnTo>
                    <a:lnTo>
                      <a:pt x="955" y="748"/>
                    </a:lnTo>
                    <a:lnTo>
                      <a:pt x="960" y="748"/>
                    </a:lnTo>
                    <a:close/>
                    <a:moveTo>
                      <a:pt x="960" y="785"/>
                    </a:moveTo>
                    <a:lnTo>
                      <a:pt x="960" y="797"/>
                    </a:lnTo>
                    <a:lnTo>
                      <a:pt x="960" y="805"/>
                    </a:lnTo>
                    <a:lnTo>
                      <a:pt x="960" y="806"/>
                    </a:lnTo>
                    <a:lnTo>
                      <a:pt x="954" y="806"/>
                    </a:lnTo>
                    <a:lnTo>
                      <a:pt x="955" y="804"/>
                    </a:lnTo>
                    <a:lnTo>
                      <a:pt x="954" y="804"/>
                    </a:lnTo>
                    <a:lnTo>
                      <a:pt x="955" y="797"/>
                    </a:lnTo>
                    <a:lnTo>
                      <a:pt x="955" y="797"/>
                    </a:lnTo>
                    <a:lnTo>
                      <a:pt x="955" y="785"/>
                    </a:lnTo>
                    <a:lnTo>
                      <a:pt x="960" y="785"/>
                    </a:lnTo>
                    <a:close/>
                    <a:moveTo>
                      <a:pt x="958" y="822"/>
                    </a:moveTo>
                    <a:lnTo>
                      <a:pt x="957" y="826"/>
                    </a:lnTo>
                    <a:lnTo>
                      <a:pt x="955" y="833"/>
                    </a:lnTo>
                    <a:lnTo>
                      <a:pt x="953" y="840"/>
                    </a:lnTo>
                    <a:lnTo>
                      <a:pt x="952" y="843"/>
                    </a:lnTo>
                    <a:lnTo>
                      <a:pt x="947" y="842"/>
                    </a:lnTo>
                    <a:lnTo>
                      <a:pt x="948" y="838"/>
                    </a:lnTo>
                    <a:lnTo>
                      <a:pt x="948" y="839"/>
                    </a:lnTo>
                    <a:lnTo>
                      <a:pt x="950" y="832"/>
                    </a:lnTo>
                    <a:lnTo>
                      <a:pt x="950" y="832"/>
                    </a:lnTo>
                    <a:lnTo>
                      <a:pt x="952" y="825"/>
                    </a:lnTo>
                    <a:lnTo>
                      <a:pt x="951" y="825"/>
                    </a:lnTo>
                    <a:lnTo>
                      <a:pt x="952" y="821"/>
                    </a:lnTo>
                    <a:lnTo>
                      <a:pt x="958" y="822"/>
                    </a:lnTo>
                    <a:close/>
                    <a:moveTo>
                      <a:pt x="945" y="858"/>
                    </a:moveTo>
                    <a:lnTo>
                      <a:pt x="945" y="860"/>
                    </a:lnTo>
                    <a:lnTo>
                      <a:pt x="941" y="866"/>
                    </a:lnTo>
                    <a:lnTo>
                      <a:pt x="937" y="872"/>
                    </a:lnTo>
                    <a:lnTo>
                      <a:pt x="933" y="877"/>
                    </a:lnTo>
                    <a:lnTo>
                      <a:pt x="928" y="874"/>
                    </a:lnTo>
                    <a:lnTo>
                      <a:pt x="932" y="869"/>
                    </a:lnTo>
                    <a:lnTo>
                      <a:pt x="932" y="869"/>
                    </a:lnTo>
                    <a:lnTo>
                      <a:pt x="936" y="863"/>
                    </a:lnTo>
                    <a:lnTo>
                      <a:pt x="936" y="863"/>
                    </a:lnTo>
                    <a:lnTo>
                      <a:pt x="939" y="857"/>
                    </a:lnTo>
                    <a:lnTo>
                      <a:pt x="939" y="857"/>
                    </a:lnTo>
                    <a:lnTo>
                      <a:pt x="940" y="856"/>
                    </a:lnTo>
                    <a:lnTo>
                      <a:pt x="945" y="858"/>
                    </a:lnTo>
                    <a:close/>
                    <a:moveTo>
                      <a:pt x="922" y="890"/>
                    </a:moveTo>
                    <a:lnTo>
                      <a:pt x="913" y="899"/>
                    </a:lnTo>
                    <a:lnTo>
                      <a:pt x="906" y="905"/>
                    </a:lnTo>
                    <a:lnTo>
                      <a:pt x="901" y="901"/>
                    </a:lnTo>
                    <a:lnTo>
                      <a:pt x="909" y="895"/>
                    </a:lnTo>
                    <a:lnTo>
                      <a:pt x="909" y="896"/>
                    </a:lnTo>
                    <a:lnTo>
                      <a:pt x="918" y="887"/>
                    </a:lnTo>
                    <a:lnTo>
                      <a:pt x="922" y="890"/>
                    </a:lnTo>
                    <a:close/>
                    <a:moveTo>
                      <a:pt x="891" y="916"/>
                    </a:moveTo>
                    <a:lnTo>
                      <a:pt x="889" y="917"/>
                    </a:lnTo>
                    <a:lnTo>
                      <a:pt x="883" y="921"/>
                    </a:lnTo>
                    <a:lnTo>
                      <a:pt x="876" y="924"/>
                    </a:lnTo>
                    <a:lnTo>
                      <a:pt x="870" y="927"/>
                    </a:lnTo>
                    <a:lnTo>
                      <a:pt x="868" y="922"/>
                    </a:lnTo>
                    <a:lnTo>
                      <a:pt x="873" y="919"/>
                    </a:lnTo>
                    <a:lnTo>
                      <a:pt x="873" y="920"/>
                    </a:lnTo>
                    <a:lnTo>
                      <a:pt x="879" y="916"/>
                    </a:lnTo>
                    <a:lnTo>
                      <a:pt x="879" y="916"/>
                    </a:lnTo>
                    <a:lnTo>
                      <a:pt x="886" y="912"/>
                    </a:lnTo>
                    <a:lnTo>
                      <a:pt x="886" y="913"/>
                    </a:lnTo>
                    <a:lnTo>
                      <a:pt x="888" y="911"/>
                    </a:lnTo>
                    <a:lnTo>
                      <a:pt x="891" y="916"/>
                    </a:lnTo>
                    <a:close/>
                    <a:moveTo>
                      <a:pt x="854" y="933"/>
                    </a:moveTo>
                    <a:lnTo>
                      <a:pt x="847" y="935"/>
                    </a:lnTo>
                    <a:lnTo>
                      <a:pt x="839" y="937"/>
                    </a:lnTo>
                    <a:lnTo>
                      <a:pt x="831" y="939"/>
                    </a:lnTo>
                    <a:lnTo>
                      <a:pt x="830" y="939"/>
                    </a:lnTo>
                    <a:lnTo>
                      <a:pt x="829" y="933"/>
                    </a:lnTo>
                    <a:lnTo>
                      <a:pt x="830" y="933"/>
                    </a:lnTo>
                    <a:lnTo>
                      <a:pt x="830" y="933"/>
                    </a:lnTo>
                    <a:lnTo>
                      <a:pt x="837" y="932"/>
                    </a:lnTo>
                    <a:lnTo>
                      <a:pt x="837" y="932"/>
                    </a:lnTo>
                    <a:lnTo>
                      <a:pt x="845" y="930"/>
                    </a:lnTo>
                    <a:lnTo>
                      <a:pt x="845" y="930"/>
                    </a:lnTo>
                    <a:lnTo>
                      <a:pt x="852" y="928"/>
                    </a:lnTo>
                    <a:lnTo>
                      <a:pt x="854" y="933"/>
                    </a:lnTo>
                    <a:close/>
                    <a:moveTo>
                      <a:pt x="812" y="941"/>
                    </a:moveTo>
                    <a:lnTo>
                      <a:pt x="807" y="941"/>
                    </a:lnTo>
                    <a:lnTo>
                      <a:pt x="799" y="941"/>
                    </a:lnTo>
                    <a:lnTo>
                      <a:pt x="788" y="941"/>
                    </a:lnTo>
                    <a:lnTo>
                      <a:pt x="788" y="936"/>
                    </a:lnTo>
                    <a:lnTo>
                      <a:pt x="798" y="936"/>
                    </a:lnTo>
                    <a:lnTo>
                      <a:pt x="798" y="936"/>
                    </a:lnTo>
                    <a:lnTo>
                      <a:pt x="807" y="936"/>
                    </a:lnTo>
                    <a:lnTo>
                      <a:pt x="806" y="936"/>
                    </a:lnTo>
                    <a:lnTo>
                      <a:pt x="812" y="936"/>
                    </a:lnTo>
                    <a:lnTo>
                      <a:pt x="812" y="941"/>
                    </a:lnTo>
                    <a:close/>
                    <a:moveTo>
                      <a:pt x="770" y="941"/>
                    </a:moveTo>
                    <a:lnTo>
                      <a:pt x="746" y="941"/>
                    </a:lnTo>
                    <a:lnTo>
                      <a:pt x="746" y="936"/>
                    </a:lnTo>
                    <a:lnTo>
                      <a:pt x="770" y="936"/>
                    </a:lnTo>
                    <a:lnTo>
                      <a:pt x="770" y="941"/>
                    </a:lnTo>
                    <a:close/>
                    <a:moveTo>
                      <a:pt x="728" y="941"/>
                    </a:moveTo>
                    <a:lnTo>
                      <a:pt x="705" y="941"/>
                    </a:lnTo>
                    <a:lnTo>
                      <a:pt x="705" y="936"/>
                    </a:lnTo>
                    <a:lnTo>
                      <a:pt x="728" y="936"/>
                    </a:lnTo>
                    <a:lnTo>
                      <a:pt x="728" y="941"/>
                    </a:lnTo>
                    <a:close/>
                    <a:moveTo>
                      <a:pt x="687" y="941"/>
                    </a:moveTo>
                    <a:lnTo>
                      <a:pt x="663" y="941"/>
                    </a:lnTo>
                    <a:lnTo>
                      <a:pt x="663" y="936"/>
                    </a:lnTo>
                    <a:lnTo>
                      <a:pt x="687" y="936"/>
                    </a:lnTo>
                    <a:lnTo>
                      <a:pt x="687" y="941"/>
                    </a:lnTo>
                    <a:close/>
                    <a:moveTo>
                      <a:pt x="645" y="941"/>
                    </a:moveTo>
                    <a:lnTo>
                      <a:pt x="621" y="941"/>
                    </a:lnTo>
                    <a:lnTo>
                      <a:pt x="621" y="936"/>
                    </a:lnTo>
                    <a:lnTo>
                      <a:pt x="645" y="936"/>
                    </a:lnTo>
                    <a:lnTo>
                      <a:pt x="645" y="941"/>
                    </a:lnTo>
                    <a:close/>
                    <a:moveTo>
                      <a:pt x="603" y="941"/>
                    </a:moveTo>
                    <a:lnTo>
                      <a:pt x="579" y="941"/>
                    </a:lnTo>
                    <a:lnTo>
                      <a:pt x="579" y="936"/>
                    </a:lnTo>
                    <a:lnTo>
                      <a:pt x="603" y="936"/>
                    </a:lnTo>
                    <a:lnTo>
                      <a:pt x="603" y="941"/>
                    </a:lnTo>
                    <a:close/>
                    <a:moveTo>
                      <a:pt x="561" y="941"/>
                    </a:moveTo>
                    <a:lnTo>
                      <a:pt x="538" y="941"/>
                    </a:lnTo>
                    <a:lnTo>
                      <a:pt x="538" y="936"/>
                    </a:lnTo>
                    <a:lnTo>
                      <a:pt x="561" y="936"/>
                    </a:lnTo>
                    <a:lnTo>
                      <a:pt x="561" y="941"/>
                    </a:lnTo>
                    <a:close/>
                    <a:moveTo>
                      <a:pt x="520" y="941"/>
                    </a:moveTo>
                    <a:lnTo>
                      <a:pt x="496" y="941"/>
                    </a:lnTo>
                    <a:lnTo>
                      <a:pt x="496" y="936"/>
                    </a:lnTo>
                    <a:lnTo>
                      <a:pt x="520" y="936"/>
                    </a:lnTo>
                    <a:lnTo>
                      <a:pt x="520" y="941"/>
                    </a:lnTo>
                    <a:close/>
                    <a:moveTo>
                      <a:pt x="478" y="941"/>
                    </a:moveTo>
                    <a:lnTo>
                      <a:pt x="454" y="941"/>
                    </a:lnTo>
                    <a:lnTo>
                      <a:pt x="454" y="936"/>
                    </a:lnTo>
                    <a:lnTo>
                      <a:pt x="478" y="936"/>
                    </a:lnTo>
                    <a:lnTo>
                      <a:pt x="478" y="941"/>
                    </a:lnTo>
                    <a:close/>
                    <a:moveTo>
                      <a:pt x="436" y="941"/>
                    </a:moveTo>
                    <a:lnTo>
                      <a:pt x="412" y="941"/>
                    </a:lnTo>
                    <a:lnTo>
                      <a:pt x="412" y="936"/>
                    </a:lnTo>
                    <a:lnTo>
                      <a:pt x="436" y="936"/>
                    </a:lnTo>
                    <a:lnTo>
                      <a:pt x="436" y="941"/>
                    </a:lnTo>
                    <a:close/>
                    <a:moveTo>
                      <a:pt x="394" y="941"/>
                    </a:moveTo>
                    <a:lnTo>
                      <a:pt x="371" y="941"/>
                    </a:lnTo>
                    <a:lnTo>
                      <a:pt x="371" y="936"/>
                    </a:lnTo>
                    <a:lnTo>
                      <a:pt x="394" y="936"/>
                    </a:lnTo>
                    <a:lnTo>
                      <a:pt x="394" y="941"/>
                    </a:lnTo>
                    <a:close/>
                    <a:moveTo>
                      <a:pt x="353" y="941"/>
                    </a:moveTo>
                    <a:lnTo>
                      <a:pt x="329" y="941"/>
                    </a:lnTo>
                    <a:lnTo>
                      <a:pt x="329" y="936"/>
                    </a:lnTo>
                    <a:lnTo>
                      <a:pt x="353" y="936"/>
                    </a:lnTo>
                    <a:lnTo>
                      <a:pt x="353" y="941"/>
                    </a:lnTo>
                    <a:close/>
                    <a:moveTo>
                      <a:pt x="311" y="941"/>
                    </a:moveTo>
                    <a:lnTo>
                      <a:pt x="287" y="941"/>
                    </a:lnTo>
                    <a:lnTo>
                      <a:pt x="287" y="936"/>
                    </a:lnTo>
                    <a:lnTo>
                      <a:pt x="311" y="936"/>
                    </a:lnTo>
                    <a:lnTo>
                      <a:pt x="311" y="941"/>
                    </a:lnTo>
                    <a:close/>
                    <a:moveTo>
                      <a:pt x="269" y="941"/>
                    </a:moveTo>
                    <a:lnTo>
                      <a:pt x="245" y="941"/>
                    </a:lnTo>
                    <a:lnTo>
                      <a:pt x="245" y="936"/>
                    </a:lnTo>
                    <a:lnTo>
                      <a:pt x="269" y="936"/>
                    </a:lnTo>
                    <a:lnTo>
                      <a:pt x="269" y="941"/>
                    </a:lnTo>
                    <a:close/>
                    <a:moveTo>
                      <a:pt x="227" y="941"/>
                    </a:moveTo>
                    <a:lnTo>
                      <a:pt x="204" y="941"/>
                    </a:lnTo>
                    <a:lnTo>
                      <a:pt x="204" y="936"/>
                    </a:lnTo>
                    <a:lnTo>
                      <a:pt x="227" y="936"/>
                    </a:lnTo>
                    <a:lnTo>
                      <a:pt x="227" y="941"/>
                    </a:lnTo>
                    <a:close/>
                    <a:moveTo>
                      <a:pt x="186" y="941"/>
                    </a:moveTo>
                    <a:lnTo>
                      <a:pt x="161" y="941"/>
                    </a:lnTo>
                    <a:lnTo>
                      <a:pt x="161" y="941"/>
                    </a:lnTo>
                    <a:lnTo>
                      <a:pt x="162" y="936"/>
                    </a:lnTo>
                    <a:lnTo>
                      <a:pt x="162" y="936"/>
                    </a:lnTo>
                    <a:lnTo>
                      <a:pt x="162" y="936"/>
                    </a:lnTo>
                    <a:lnTo>
                      <a:pt x="186" y="936"/>
                    </a:lnTo>
                    <a:lnTo>
                      <a:pt x="186" y="941"/>
                    </a:lnTo>
                    <a:close/>
                    <a:moveTo>
                      <a:pt x="144" y="941"/>
                    </a:moveTo>
                    <a:lnTo>
                      <a:pt x="137" y="940"/>
                    </a:lnTo>
                    <a:lnTo>
                      <a:pt x="129" y="939"/>
                    </a:lnTo>
                    <a:lnTo>
                      <a:pt x="121" y="937"/>
                    </a:lnTo>
                    <a:lnTo>
                      <a:pt x="120" y="937"/>
                    </a:lnTo>
                    <a:lnTo>
                      <a:pt x="121" y="932"/>
                    </a:lnTo>
                    <a:lnTo>
                      <a:pt x="123" y="932"/>
                    </a:lnTo>
                    <a:lnTo>
                      <a:pt x="123" y="932"/>
                    </a:lnTo>
                    <a:lnTo>
                      <a:pt x="130" y="933"/>
                    </a:lnTo>
                    <a:lnTo>
                      <a:pt x="130" y="933"/>
                    </a:lnTo>
                    <a:lnTo>
                      <a:pt x="138" y="935"/>
                    </a:lnTo>
                    <a:lnTo>
                      <a:pt x="138" y="935"/>
                    </a:lnTo>
                    <a:lnTo>
                      <a:pt x="144" y="935"/>
                    </a:lnTo>
                    <a:lnTo>
                      <a:pt x="144" y="941"/>
                    </a:lnTo>
                    <a:close/>
                    <a:moveTo>
                      <a:pt x="102" y="932"/>
                    </a:moveTo>
                    <a:lnTo>
                      <a:pt x="99" y="930"/>
                    </a:lnTo>
                    <a:lnTo>
                      <a:pt x="92" y="927"/>
                    </a:lnTo>
                    <a:lnTo>
                      <a:pt x="85" y="924"/>
                    </a:lnTo>
                    <a:lnTo>
                      <a:pt x="81" y="922"/>
                    </a:lnTo>
                    <a:lnTo>
                      <a:pt x="84" y="918"/>
                    </a:lnTo>
                    <a:lnTo>
                      <a:pt x="87" y="920"/>
                    </a:lnTo>
                    <a:lnTo>
                      <a:pt x="87" y="919"/>
                    </a:lnTo>
                    <a:lnTo>
                      <a:pt x="94" y="923"/>
                    </a:lnTo>
                    <a:lnTo>
                      <a:pt x="94" y="923"/>
                    </a:lnTo>
                    <a:lnTo>
                      <a:pt x="101" y="925"/>
                    </a:lnTo>
                    <a:lnTo>
                      <a:pt x="101" y="925"/>
                    </a:lnTo>
                    <a:lnTo>
                      <a:pt x="105" y="927"/>
                    </a:lnTo>
                    <a:lnTo>
                      <a:pt x="102" y="932"/>
                    </a:lnTo>
                    <a:close/>
                    <a:moveTo>
                      <a:pt x="66" y="913"/>
                    </a:moveTo>
                    <a:lnTo>
                      <a:pt x="65" y="913"/>
                    </a:lnTo>
                    <a:lnTo>
                      <a:pt x="59" y="909"/>
                    </a:lnTo>
                    <a:lnTo>
                      <a:pt x="47" y="899"/>
                    </a:lnTo>
                    <a:lnTo>
                      <a:pt x="47" y="899"/>
                    </a:lnTo>
                    <a:lnTo>
                      <a:pt x="51" y="895"/>
                    </a:lnTo>
                    <a:lnTo>
                      <a:pt x="52" y="896"/>
                    </a:lnTo>
                    <a:lnTo>
                      <a:pt x="51" y="895"/>
                    </a:lnTo>
                    <a:lnTo>
                      <a:pt x="63" y="905"/>
                    </a:lnTo>
                    <a:lnTo>
                      <a:pt x="62" y="904"/>
                    </a:lnTo>
                    <a:lnTo>
                      <a:pt x="68" y="909"/>
                    </a:lnTo>
                    <a:lnTo>
                      <a:pt x="68" y="909"/>
                    </a:lnTo>
                    <a:lnTo>
                      <a:pt x="69" y="909"/>
                    </a:lnTo>
                    <a:lnTo>
                      <a:pt x="66" y="913"/>
                    </a:lnTo>
                    <a:close/>
                    <a:moveTo>
                      <a:pt x="35" y="887"/>
                    </a:moveTo>
                    <a:lnTo>
                      <a:pt x="32" y="884"/>
                    </a:lnTo>
                    <a:lnTo>
                      <a:pt x="27" y="878"/>
                    </a:lnTo>
                    <a:lnTo>
                      <a:pt x="23" y="872"/>
                    </a:lnTo>
                    <a:lnTo>
                      <a:pt x="21" y="869"/>
                    </a:lnTo>
                    <a:lnTo>
                      <a:pt x="26" y="866"/>
                    </a:lnTo>
                    <a:lnTo>
                      <a:pt x="28" y="869"/>
                    </a:lnTo>
                    <a:lnTo>
                      <a:pt x="28" y="869"/>
                    </a:lnTo>
                    <a:lnTo>
                      <a:pt x="32" y="875"/>
                    </a:lnTo>
                    <a:lnTo>
                      <a:pt x="32" y="875"/>
                    </a:lnTo>
                    <a:lnTo>
                      <a:pt x="37" y="880"/>
                    </a:lnTo>
                    <a:lnTo>
                      <a:pt x="37" y="880"/>
                    </a:lnTo>
                    <a:lnTo>
                      <a:pt x="40" y="884"/>
                    </a:lnTo>
                    <a:lnTo>
                      <a:pt x="35" y="887"/>
                    </a:lnTo>
                    <a:close/>
                    <a:moveTo>
                      <a:pt x="13" y="855"/>
                    </a:moveTo>
                    <a:lnTo>
                      <a:pt x="12" y="853"/>
                    </a:lnTo>
                    <a:lnTo>
                      <a:pt x="9" y="847"/>
                    </a:lnTo>
                    <a:lnTo>
                      <a:pt x="7" y="840"/>
                    </a:lnTo>
                    <a:lnTo>
                      <a:pt x="5" y="834"/>
                    </a:lnTo>
                    <a:lnTo>
                      <a:pt x="11" y="833"/>
                    </a:lnTo>
                    <a:lnTo>
                      <a:pt x="13" y="839"/>
                    </a:lnTo>
                    <a:lnTo>
                      <a:pt x="13" y="838"/>
                    </a:lnTo>
                    <a:lnTo>
                      <a:pt x="15" y="845"/>
                    </a:lnTo>
                    <a:lnTo>
                      <a:pt x="15" y="845"/>
                    </a:lnTo>
                    <a:lnTo>
                      <a:pt x="18" y="851"/>
                    </a:lnTo>
                    <a:lnTo>
                      <a:pt x="18" y="851"/>
                    </a:lnTo>
                    <a:lnTo>
                      <a:pt x="18" y="852"/>
                    </a:lnTo>
                    <a:lnTo>
                      <a:pt x="13" y="855"/>
                    </a:lnTo>
                    <a:close/>
                    <a:moveTo>
                      <a:pt x="1" y="818"/>
                    </a:moveTo>
                    <a:lnTo>
                      <a:pt x="0" y="812"/>
                    </a:lnTo>
                    <a:lnTo>
                      <a:pt x="0" y="805"/>
                    </a:lnTo>
                    <a:lnTo>
                      <a:pt x="0" y="797"/>
                    </a:lnTo>
                    <a:lnTo>
                      <a:pt x="5" y="797"/>
                    </a:lnTo>
                    <a:lnTo>
                      <a:pt x="6" y="804"/>
                    </a:lnTo>
                    <a:lnTo>
                      <a:pt x="6" y="804"/>
                    </a:lnTo>
                    <a:lnTo>
                      <a:pt x="6" y="812"/>
                    </a:lnTo>
                    <a:lnTo>
                      <a:pt x="6" y="811"/>
                    </a:lnTo>
                    <a:lnTo>
                      <a:pt x="7" y="818"/>
                    </a:lnTo>
                    <a:lnTo>
                      <a:pt x="1" y="818"/>
                    </a:lnTo>
                    <a:close/>
                  </a:path>
                </a:pathLst>
              </a:custGeom>
              <a:solidFill>
                <a:srgbClr val="AABC86"/>
              </a:solidFill>
              <a:ln w="9525" cap="flat" cmpd="sng">
                <a:solidFill>
                  <a:srgbClr val="10488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3052472" y="2628809"/>
                <a:ext cx="1376363" cy="330200"/>
              </a:xfrm>
              <a:custGeom>
                <a:avLst/>
                <a:gdLst/>
                <a:ahLst/>
                <a:cxnLst/>
                <a:rect l="l" t="t" r="r" b="b"/>
                <a:pathLst>
                  <a:path w="867" h="208" extrusionOk="0">
                    <a:moveTo>
                      <a:pt x="0" y="0"/>
                    </a:moveTo>
                    <a:lnTo>
                      <a:pt x="750" y="0"/>
                    </a:lnTo>
                    <a:lnTo>
                      <a:pt x="867" y="104"/>
                    </a:lnTo>
                    <a:lnTo>
                      <a:pt x="750" y="208"/>
                    </a:lnTo>
                    <a:lnTo>
                      <a:pt x="0" y="208"/>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3096835" y="2678020"/>
                <a:ext cx="1274764" cy="19477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04886"/>
                  </a:buClr>
                  <a:buSzPts val="800"/>
                  <a:buFont typeface="Arial"/>
                  <a:buNone/>
                </a:pPr>
                <a:r>
                  <a:rPr lang="es" sz="800" b="1" i="0" u="none" strike="noStrike" cap="none">
                    <a:solidFill>
                      <a:srgbClr val="104886"/>
                    </a:solidFill>
                    <a:latin typeface="Calibri"/>
                    <a:ea typeface="Calibri"/>
                    <a:cs typeface="Calibri"/>
                    <a:sym typeface="Calibri"/>
                  </a:rPr>
                  <a:t>Mapa de experiencia de </a:t>
                </a:r>
                <a:endParaRPr/>
              </a:p>
              <a:p>
                <a:pPr marL="0" marR="0" lvl="0" indent="0" algn="l" rtl="0">
                  <a:lnSpc>
                    <a:spcPct val="100000"/>
                  </a:lnSpc>
                  <a:spcBef>
                    <a:spcPts val="0"/>
                  </a:spcBef>
                  <a:spcAft>
                    <a:spcPts val="0"/>
                  </a:spcAft>
                  <a:buClr>
                    <a:srgbClr val="104886"/>
                  </a:buClr>
                  <a:buSzPts val="800"/>
                  <a:buFont typeface="Arial"/>
                  <a:buNone/>
                </a:pPr>
                <a:r>
                  <a:rPr lang="es" sz="800" b="1" i="0" u="none" strike="noStrike" cap="none">
                    <a:solidFill>
                      <a:srgbClr val="104886"/>
                    </a:solidFill>
                    <a:latin typeface="Calibri"/>
                    <a:ea typeface="Calibri"/>
                    <a:cs typeface="Calibri"/>
                    <a:sym typeface="Calibri"/>
                  </a:rPr>
                  <a:t>cliente</a:t>
                </a:r>
                <a:endParaRPr sz="1800" b="1" i="0" u="none" strike="noStrike" cap="none">
                  <a:solidFill>
                    <a:srgbClr val="104886"/>
                  </a:solidFill>
                  <a:latin typeface="Arial"/>
                  <a:ea typeface="Arial"/>
                  <a:cs typeface="Arial"/>
                  <a:sym typeface="Arial"/>
                </a:endParaRPr>
              </a:p>
            </p:txBody>
          </p:sp>
          <p:sp>
            <p:nvSpPr>
              <p:cNvPr id="105" name="Google Shape;105;p2"/>
              <p:cNvSpPr/>
              <p:nvPr/>
            </p:nvSpPr>
            <p:spPr>
              <a:xfrm>
                <a:off x="1396710" y="3217069"/>
                <a:ext cx="6329363" cy="328613"/>
              </a:xfrm>
              <a:custGeom>
                <a:avLst/>
                <a:gdLst/>
                <a:ahLst/>
                <a:cxnLst/>
                <a:rect l="l" t="t" r="r" b="b"/>
                <a:pathLst>
                  <a:path w="2084" h="207" extrusionOk="0">
                    <a:moveTo>
                      <a:pt x="0" y="0"/>
                    </a:moveTo>
                    <a:lnTo>
                      <a:pt x="1968" y="0"/>
                    </a:lnTo>
                    <a:lnTo>
                      <a:pt x="2084" y="104"/>
                    </a:lnTo>
                    <a:lnTo>
                      <a:pt x="1968" y="207"/>
                    </a:lnTo>
                    <a:lnTo>
                      <a:pt x="0" y="207"/>
                    </a:lnTo>
                    <a:lnTo>
                      <a:pt x="117" y="104"/>
                    </a:lnTo>
                    <a:lnTo>
                      <a:pt x="0" y="0"/>
                    </a:lnTo>
                    <a:close/>
                  </a:path>
                </a:pathLst>
              </a:custGeom>
              <a:solidFill>
                <a:srgbClr val="0D3A6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3784310" y="3321844"/>
                <a:ext cx="1454150" cy="1238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800"/>
                  <a:buFont typeface="Arial"/>
                  <a:buNone/>
                </a:pPr>
                <a:r>
                  <a:rPr lang="es" sz="800" b="1" i="0" u="none" strike="noStrike" cap="none">
                    <a:solidFill>
                      <a:srgbClr val="FFFFFF"/>
                    </a:solidFill>
                    <a:latin typeface="Calibri"/>
                    <a:ea typeface="Calibri"/>
                    <a:cs typeface="Calibri"/>
                    <a:sym typeface="Calibri"/>
                  </a:rPr>
                  <a:t>Sesiones Programa de Formación</a:t>
                </a:r>
                <a:endParaRPr sz="1800" b="0" i="0" u="none" strike="noStrike" cap="none">
                  <a:solidFill>
                    <a:schemeClr val="dk1"/>
                  </a:solidFill>
                  <a:latin typeface="Arial"/>
                  <a:ea typeface="Arial"/>
                  <a:cs typeface="Arial"/>
                  <a:sym typeface="Arial"/>
                </a:endParaRPr>
              </a:p>
            </p:txBody>
          </p:sp>
          <p:sp>
            <p:nvSpPr>
              <p:cNvPr id="107" name="Google Shape;107;p2"/>
              <p:cNvSpPr/>
              <p:nvPr/>
            </p:nvSpPr>
            <p:spPr>
              <a:xfrm>
                <a:off x="1396710" y="3921919"/>
                <a:ext cx="6329363" cy="333375"/>
              </a:xfrm>
              <a:custGeom>
                <a:avLst/>
                <a:gdLst/>
                <a:ahLst/>
                <a:cxnLst/>
                <a:rect l="l" t="t" r="r" b="b"/>
                <a:pathLst>
                  <a:path w="3015" h="210" extrusionOk="0">
                    <a:moveTo>
                      <a:pt x="0" y="0"/>
                    </a:moveTo>
                    <a:lnTo>
                      <a:pt x="2898" y="0"/>
                    </a:lnTo>
                    <a:lnTo>
                      <a:pt x="3015" y="105"/>
                    </a:lnTo>
                    <a:lnTo>
                      <a:pt x="2898" y="210"/>
                    </a:lnTo>
                    <a:lnTo>
                      <a:pt x="0" y="210"/>
                    </a:lnTo>
                    <a:lnTo>
                      <a:pt x="117" y="105"/>
                    </a:lnTo>
                    <a:lnTo>
                      <a:pt x="0" y="0"/>
                    </a:lnTo>
                    <a:close/>
                  </a:path>
                </a:pathLst>
              </a:custGeom>
              <a:solidFill>
                <a:srgbClr val="0D3A6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4233572" y="4010819"/>
                <a:ext cx="617538" cy="1238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800"/>
                  <a:buFont typeface="Arial"/>
                  <a:buNone/>
                </a:pPr>
                <a:r>
                  <a:rPr lang="es" sz="800" b="1" i="0" u="none" strike="noStrike" cap="none">
                    <a:solidFill>
                      <a:srgbClr val="FFFFFF"/>
                    </a:solidFill>
                    <a:latin typeface="Calibri"/>
                    <a:ea typeface="Calibri"/>
                    <a:cs typeface="Calibri"/>
                    <a:sym typeface="Calibri"/>
                  </a:rPr>
                  <a:t>Mentorización</a:t>
                </a:r>
                <a:endParaRPr sz="1800" b="0" i="0" u="none" strike="noStrike" cap="none">
                  <a:solidFill>
                    <a:schemeClr val="dk1"/>
                  </a:solidFill>
                  <a:latin typeface="Arial"/>
                  <a:ea typeface="Arial"/>
                  <a:cs typeface="Arial"/>
                  <a:sym typeface="Arial"/>
                </a:endParaRPr>
              </a:p>
            </p:txBody>
          </p:sp>
          <p:sp>
            <p:nvSpPr>
              <p:cNvPr id="109" name="Google Shape;109;p2"/>
              <p:cNvSpPr/>
              <p:nvPr/>
            </p:nvSpPr>
            <p:spPr>
              <a:xfrm>
                <a:off x="4642034" y="1995746"/>
                <a:ext cx="1374775" cy="330200"/>
              </a:xfrm>
              <a:custGeom>
                <a:avLst/>
                <a:gdLst/>
                <a:ahLst/>
                <a:cxnLst/>
                <a:rect l="l" t="t" r="r" b="b"/>
                <a:pathLst>
                  <a:path w="866" h="208" extrusionOk="0">
                    <a:moveTo>
                      <a:pt x="0" y="0"/>
                    </a:moveTo>
                    <a:lnTo>
                      <a:pt x="749" y="0"/>
                    </a:lnTo>
                    <a:lnTo>
                      <a:pt x="866" y="104"/>
                    </a:lnTo>
                    <a:lnTo>
                      <a:pt x="749" y="208"/>
                    </a:lnTo>
                    <a:lnTo>
                      <a:pt x="0" y="208"/>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 sz="800" b="1" i="0" u="none" strike="noStrike" cap="none">
                    <a:solidFill>
                      <a:srgbClr val="104886"/>
                    </a:solidFill>
                    <a:latin typeface="Calibri"/>
                    <a:ea typeface="Calibri"/>
                    <a:cs typeface="Calibri"/>
                    <a:sym typeface="Calibri"/>
                  </a:rPr>
                  <a:t>Lienzo de transformación  </a:t>
                </a:r>
                <a:endParaRPr/>
              </a:p>
              <a:p>
                <a:pPr marL="0" marR="0" lvl="0" indent="0" algn="l" rtl="0">
                  <a:lnSpc>
                    <a:spcPct val="100000"/>
                  </a:lnSpc>
                  <a:spcBef>
                    <a:spcPts val="0"/>
                  </a:spcBef>
                  <a:spcAft>
                    <a:spcPts val="0"/>
                  </a:spcAft>
                  <a:buNone/>
                </a:pPr>
                <a:r>
                  <a:rPr lang="es" sz="800" b="1" i="0" u="none" strike="noStrike" cap="none">
                    <a:solidFill>
                      <a:srgbClr val="104886"/>
                    </a:solidFill>
                    <a:latin typeface="Calibri"/>
                    <a:ea typeface="Calibri"/>
                    <a:cs typeface="Calibri"/>
                    <a:sym typeface="Calibri"/>
                  </a:rPr>
                  <a:t>digital</a:t>
                </a:r>
                <a:endParaRPr/>
              </a:p>
            </p:txBody>
          </p:sp>
          <p:sp>
            <p:nvSpPr>
              <p:cNvPr id="110" name="Google Shape;110;p2"/>
              <p:cNvSpPr/>
              <p:nvPr/>
            </p:nvSpPr>
            <p:spPr>
              <a:xfrm>
                <a:off x="6322340" y="2526104"/>
                <a:ext cx="1105328" cy="19477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s" sz="800" b="0" i="0" u="none" strike="noStrike" cap="none">
                    <a:solidFill>
                      <a:srgbClr val="000000"/>
                    </a:solidFill>
                    <a:latin typeface="Calibri"/>
                    <a:ea typeface="Calibri"/>
                    <a:cs typeface="Calibri"/>
                    <a:sym typeface="Calibri"/>
                  </a:rPr>
                  <a:t>Constitución y preparación </a:t>
                </a:r>
                <a:endParaRPr/>
              </a:p>
              <a:p>
                <a:pPr marL="0" marR="0" lvl="0" indent="0" algn="l" rtl="0">
                  <a:lnSpc>
                    <a:spcPct val="100000"/>
                  </a:lnSpc>
                  <a:spcBef>
                    <a:spcPts val="0"/>
                  </a:spcBef>
                  <a:spcAft>
                    <a:spcPts val="0"/>
                  </a:spcAft>
                  <a:buClr>
                    <a:srgbClr val="000000"/>
                  </a:buClr>
                  <a:buSzPts val="800"/>
                  <a:buFont typeface="Arial"/>
                  <a:buNone/>
                </a:pPr>
                <a:r>
                  <a:rPr lang="es" sz="800" b="0" i="0" u="none" strike="noStrike" cap="none">
                    <a:solidFill>
                      <a:srgbClr val="000000"/>
                    </a:solidFill>
                    <a:latin typeface="Calibri"/>
                    <a:ea typeface="Calibri"/>
                    <a:cs typeface="Calibri"/>
                    <a:sym typeface="Calibri"/>
                  </a:rPr>
                  <a:t>del equipo líder del cambio</a:t>
                </a:r>
                <a:endParaRPr sz="1800" b="0" i="0" u="none" strike="noStrike" cap="none">
                  <a:solidFill>
                    <a:schemeClr val="dk1"/>
                  </a:solidFill>
                  <a:latin typeface="Arial"/>
                  <a:ea typeface="Arial"/>
                  <a:cs typeface="Arial"/>
                  <a:sym typeface="Arial"/>
                </a:endParaRPr>
              </a:p>
            </p:txBody>
          </p:sp>
          <p:sp>
            <p:nvSpPr>
              <p:cNvPr id="111" name="Google Shape;111;p2"/>
              <p:cNvSpPr/>
              <p:nvPr/>
            </p:nvSpPr>
            <p:spPr>
              <a:xfrm>
                <a:off x="7419461" y="2861230"/>
                <a:ext cx="1374775" cy="330200"/>
              </a:xfrm>
              <a:custGeom>
                <a:avLst/>
                <a:gdLst/>
                <a:ahLst/>
                <a:cxnLst/>
                <a:rect l="l" t="t" r="r" b="b"/>
                <a:pathLst>
                  <a:path w="866" h="208" extrusionOk="0">
                    <a:moveTo>
                      <a:pt x="0" y="0"/>
                    </a:moveTo>
                    <a:lnTo>
                      <a:pt x="750" y="0"/>
                    </a:lnTo>
                    <a:lnTo>
                      <a:pt x="866" y="104"/>
                    </a:lnTo>
                    <a:lnTo>
                      <a:pt x="750" y="208"/>
                    </a:lnTo>
                    <a:lnTo>
                      <a:pt x="0" y="208"/>
                    </a:lnTo>
                    <a:lnTo>
                      <a:pt x="0" y="0"/>
                    </a:lnTo>
                    <a:close/>
                  </a:path>
                </a:pathLst>
              </a:custGeom>
              <a:solidFill>
                <a:schemeClr val="lt1"/>
              </a:solidFill>
              <a:ln w="9525" cap="flat" cmpd="sng">
                <a:solidFill>
                  <a:srgbClr val="104886"/>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a:off x="1751890" y="1929520"/>
                <a:ext cx="646011" cy="1231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s" sz="800" b="0" i="0" u="none" strike="noStrike" cap="none">
                    <a:solidFill>
                      <a:srgbClr val="000000"/>
                    </a:solidFill>
                    <a:latin typeface="Calibri"/>
                    <a:ea typeface="Calibri"/>
                    <a:cs typeface="Calibri"/>
                    <a:sym typeface="Calibri"/>
                  </a:rPr>
                  <a:t>Análisis interno</a:t>
                </a:r>
                <a:endParaRPr sz="1800" b="0" i="0" u="none" strike="noStrike" cap="none">
                  <a:solidFill>
                    <a:schemeClr val="dk1"/>
                  </a:solidFill>
                  <a:latin typeface="Arial"/>
                  <a:ea typeface="Arial"/>
                  <a:cs typeface="Arial"/>
                  <a:sym typeface="Arial"/>
                </a:endParaRPr>
              </a:p>
            </p:txBody>
          </p:sp>
          <p:sp>
            <p:nvSpPr>
              <p:cNvPr id="113" name="Google Shape;113;p2"/>
              <p:cNvSpPr/>
              <p:nvPr/>
            </p:nvSpPr>
            <p:spPr>
              <a:xfrm>
                <a:off x="1698335" y="1323181"/>
                <a:ext cx="698909" cy="1231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800"/>
                  <a:buFont typeface="Arial"/>
                  <a:buNone/>
                </a:pPr>
                <a:r>
                  <a:rPr lang="es" sz="800" b="1" i="0" u="none" strike="noStrike" cap="none">
                    <a:solidFill>
                      <a:srgbClr val="FFFFFF"/>
                    </a:solidFill>
                    <a:latin typeface="Calibri"/>
                    <a:ea typeface="Calibri"/>
                    <a:cs typeface="Calibri"/>
                    <a:sym typeface="Calibri"/>
                  </a:rPr>
                  <a:t>DIAGNOSTICO y </a:t>
                </a:r>
                <a:endParaRPr sz="1800" b="0" i="0" u="none" strike="noStrike" cap="none">
                  <a:solidFill>
                    <a:schemeClr val="dk1"/>
                  </a:solidFill>
                  <a:latin typeface="Arial"/>
                  <a:ea typeface="Arial"/>
                  <a:cs typeface="Arial"/>
                  <a:sym typeface="Arial"/>
                </a:endParaRPr>
              </a:p>
            </p:txBody>
          </p:sp>
          <p:sp>
            <p:nvSpPr>
              <p:cNvPr id="114" name="Google Shape;114;p2"/>
              <p:cNvSpPr/>
              <p:nvPr/>
            </p:nvSpPr>
            <p:spPr>
              <a:xfrm>
                <a:off x="1537757" y="1439068"/>
                <a:ext cx="946098" cy="973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800"/>
                  <a:buFont typeface="Arial"/>
                  <a:buNone/>
                </a:pPr>
                <a:r>
                  <a:rPr lang="es" sz="800" b="1" i="0" u="none" strike="noStrike" cap="none">
                    <a:solidFill>
                      <a:srgbClr val="FFFFFF"/>
                    </a:solidFill>
                    <a:latin typeface="Calibri"/>
                    <a:ea typeface="Calibri"/>
                    <a:cs typeface="Calibri"/>
                    <a:sym typeface="Calibri"/>
                  </a:rPr>
                  <a:t>reflexión ESTRATÉGICA</a:t>
                </a:r>
                <a:endParaRPr sz="1800" b="0" i="0" u="none" strike="noStrike" cap="none">
                  <a:solidFill>
                    <a:schemeClr val="dk1"/>
                  </a:solidFill>
                  <a:latin typeface="Arial"/>
                  <a:ea typeface="Arial"/>
                  <a:cs typeface="Arial"/>
                  <a:sym typeface="Arial"/>
                </a:endParaRPr>
              </a:p>
            </p:txBody>
          </p:sp>
          <p:sp>
            <p:nvSpPr>
              <p:cNvPr id="115" name="Google Shape;115;p2"/>
              <p:cNvSpPr/>
              <p:nvPr/>
            </p:nvSpPr>
            <p:spPr>
              <a:xfrm>
                <a:off x="1420380" y="2624438"/>
                <a:ext cx="1376363" cy="330200"/>
              </a:xfrm>
              <a:custGeom>
                <a:avLst/>
                <a:gdLst/>
                <a:ahLst/>
                <a:cxnLst/>
                <a:rect l="l" t="t" r="r" b="b"/>
                <a:pathLst>
                  <a:path w="867" h="208" extrusionOk="0">
                    <a:moveTo>
                      <a:pt x="0" y="0"/>
                    </a:moveTo>
                    <a:lnTo>
                      <a:pt x="750" y="0"/>
                    </a:lnTo>
                    <a:lnTo>
                      <a:pt x="867" y="104"/>
                    </a:lnTo>
                    <a:lnTo>
                      <a:pt x="750" y="208"/>
                    </a:lnTo>
                    <a:lnTo>
                      <a:pt x="0" y="208"/>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1606320" y="2673651"/>
                <a:ext cx="891990" cy="19477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104886"/>
                  </a:buClr>
                  <a:buSzPts val="800"/>
                  <a:buFont typeface="Arial"/>
                  <a:buNone/>
                </a:pPr>
                <a:r>
                  <a:rPr lang="es" sz="800" b="1" i="0" u="none" strike="noStrike" cap="none">
                    <a:solidFill>
                      <a:srgbClr val="104886"/>
                    </a:solidFill>
                    <a:latin typeface="Calibri"/>
                    <a:ea typeface="Calibri"/>
                    <a:cs typeface="Calibri"/>
                    <a:sym typeface="Calibri"/>
                  </a:rPr>
                  <a:t>Definición inicial</a:t>
                </a:r>
                <a:endParaRPr/>
              </a:p>
              <a:p>
                <a:pPr marL="0" marR="0" lvl="0" indent="0" algn="ctr" rtl="0">
                  <a:lnSpc>
                    <a:spcPct val="100000"/>
                  </a:lnSpc>
                  <a:spcBef>
                    <a:spcPts val="0"/>
                  </a:spcBef>
                  <a:spcAft>
                    <a:spcPts val="0"/>
                  </a:spcAft>
                  <a:buClr>
                    <a:srgbClr val="104886"/>
                  </a:buClr>
                  <a:buSzPts val="800"/>
                  <a:buFont typeface="Arial"/>
                  <a:buNone/>
                </a:pPr>
                <a:r>
                  <a:rPr lang="es" sz="800" b="1" i="0" u="none" strike="noStrike" cap="none">
                    <a:solidFill>
                      <a:srgbClr val="104886"/>
                    </a:solidFill>
                    <a:latin typeface="Calibri"/>
                    <a:ea typeface="Calibri"/>
                    <a:cs typeface="Calibri"/>
                    <a:sym typeface="Calibri"/>
                  </a:rPr>
                  <a:t>de áreas de actuación</a:t>
                </a:r>
                <a:endParaRPr sz="1800" b="1" i="0" u="none" strike="noStrike" cap="none">
                  <a:solidFill>
                    <a:srgbClr val="104886"/>
                  </a:solidFill>
                  <a:latin typeface="Arial"/>
                  <a:ea typeface="Arial"/>
                  <a:cs typeface="Arial"/>
                  <a:sym typeface="Arial"/>
                </a:endParaRPr>
              </a:p>
            </p:txBody>
          </p:sp>
          <p:sp>
            <p:nvSpPr>
              <p:cNvPr id="117" name="Google Shape;117;p2"/>
              <p:cNvSpPr/>
              <p:nvPr/>
            </p:nvSpPr>
            <p:spPr>
              <a:xfrm>
                <a:off x="6512428" y="1336329"/>
                <a:ext cx="642805"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FFFFFF"/>
                  </a:buClr>
                  <a:buSzPts val="800"/>
                  <a:buFont typeface="Arial"/>
                  <a:buNone/>
                </a:pPr>
                <a:r>
                  <a:rPr lang="es" sz="800" b="1" i="0" u="none" strike="noStrike" cap="none">
                    <a:solidFill>
                      <a:srgbClr val="FFFFFF"/>
                    </a:solidFill>
                    <a:latin typeface="Calibri"/>
                    <a:ea typeface="Calibri"/>
                    <a:cs typeface="Calibri"/>
                    <a:sym typeface="Calibri"/>
                  </a:rPr>
                  <a:t>Gestionando el</a:t>
                </a:r>
                <a:endParaRPr/>
              </a:p>
              <a:p>
                <a:pPr marL="0" marR="0" lvl="0" indent="0" algn="ctr" rtl="0">
                  <a:lnSpc>
                    <a:spcPct val="100000"/>
                  </a:lnSpc>
                  <a:spcBef>
                    <a:spcPts val="0"/>
                  </a:spcBef>
                  <a:spcAft>
                    <a:spcPts val="0"/>
                  </a:spcAft>
                  <a:buClr>
                    <a:srgbClr val="FFFFFF"/>
                  </a:buClr>
                  <a:buSzPts val="800"/>
                  <a:buFont typeface="Arial"/>
                  <a:buNone/>
                </a:pPr>
                <a:r>
                  <a:rPr lang="es" sz="800" b="1" i="0" u="none" strike="noStrike" cap="none">
                    <a:solidFill>
                      <a:srgbClr val="FFFFFF"/>
                    </a:solidFill>
                    <a:latin typeface="Calibri"/>
                    <a:ea typeface="Calibri"/>
                    <a:cs typeface="Calibri"/>
                    <a:sym typeface="Calibri"/>
                  </a:rPr>
                  <a:t>CAMBIO</a:t>
                </a:r>
                <a:endParaRPr sz="1800" b="0" i="0" u="none" strike="noStrike" cap="none">
                  <a:solidFill>
                    <a:schemeClr val="dk1"/>
                  </a:solidFill>
                  <a:latin typeface="Arial"/>
                  <a:ea typeface="Arial"/>
                  <a:cs typeface="Arial"/>
                  <a:sym typeface="Arial"/>
                </a:endParaRPr>
              </a:p>
            </p:txBody>
          </p:sp>
          <p:sp>
            <p:nvSpPr>
              <p:cNvPr id="118" name="Google Shape;118;p2"/>
              <p:cNvSpPr/>
              <p:nvPr/>
            </p:nvSpPr>
            <p:spPr>
              <a:xfrm>
                <a:off x="4964740" y="1339254"/>
                <a:ext cx="749767" cy="19477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s" sz="800" b="1" i="0" u="none" strike="noStrike" cap="none">
                    <a:solidFill>
                      <a:srgbClr val="FFFFFF"/>
                    </a:solidFill>
                    <a:latin typeface="Calibri"/>
                    <a:ea typeface="Calibri"/>
                    <a:cs typeface="Calibri"/>
                    <a:sym typeface="Calibri"/>
                  </a:rPr>
                  <a:t>HABILITANDO</a:t>
                </a:r>
                <a:endParaRPr/>
              </a:p>
              <a:p>
                <a:pPr marL="0" marR="0" lvl="0" indent="0" algn="ctr" rtl="0">
                  <a:lnSpc>
                    <a:spcPct val="100000"/>
                  </a:lnSpc>
                  <a:spcBef>
                    <a:spcPts val="0"/>
                  </a:spcBef>
                  <a:spcAft>
                    <a:spcPts val="0"/>
                  </a:spcAft>
                  <a:buClr>
                    <a:srgbClr val="FFFFFF"/>
                  </a:buClr>
                  <a:buSzPts val="800"/>
                  <a:buFont typeface="Arial"/>
                  <a:buNone/>
                </a:pPr>
                <a:r>
                  <a:rPr lang="es" sz="800" b="1" i="0" u="none" strike="noStrike" cap="none">
                    <a:solidFill>
                      <a:srgbClr val="FFFFFF"/>
                    </a:solidFill>
                    <a:latin typeface="Calibri"/>
                    <a:ea typeface="Calibri"/>
                    <a:cs typeface="Calibri"/>
                    <a:sym typeface="Calibri"/>
                  </a:rPr>
                  <a:t> la transformación</a:t>
                </a:r>
                <a:endParaRPr sz="1800" b="0" i="0" u="none" strike="noStrike" cap="none">
                  <a:solidFill>
                    <a:schemeClr val="dk1"/>
                  </a:solidFill>
                  <a:latin typeface="Arial"/>
                  <a:ea typeface="Arial"/>
                  <a:cs typeface="Arial"/>
                  <a:sym typeface="Arial"/>
                </a:endParaRPr>
              </a:p>
            </p:txBody>
          </p:sp>
          <p:sp>
            <p:nvSpPr>
              <p:cNvPr id="119" name="Google Shape;119;p2"/>
              <p:cNvSpPr/>
              <p:nvPr/>
            </p:nvSpPr>
            <p:spPr>
              <a:xfrm>
                <a:off x="4623248" y="2442269"/>
                <a:ext cx="1374775" cy="330200"/>
              </a:xfrm>
              <a:custGeom>
                <a:avLst/>
                <a:gdLst/>
                <a:ahLst/>
                <a:cxnLst/>
                <a:rect l="l" t="t" r="r" b="b"/>
                <a:pathLst>
                  <a:path w="866" h="208" extrusionOk="0">
                    <a:moveTo>
                      <a:pt x="0" y="0"/>
                    </a:moveTo>
                    <a:lnTo>
                      <a:pt x="750" y="0"/>
                    </a:lnTo>
                    <a:lnTo>
                      <a:pt x="866" y="104"/>
                    </a:lnTo>
                    <a:lnTo>
                      <a:pt x="750" y="208"/>
                    </a:lnTo>
                    <a:lnTo>
                      <a:pt x="0" y="208"/>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 sz="800" b="0" i="0" u="none" strike="noStrike" cap="none">
                    <a:solidFill>
                      <a:srgbClr val="000000"/>
                    </a:solidFill>
                    <a:latin typeface="Calibri"/>
                    <a:ea typeface="Calibri"/>
                    <a:cs typeface="Calibri"/>
                    <a:sym typeface="Calibri"/>
                  </a:rPr>
                  <a:t>Tecnologías a mejorar o </a:t>
                </a:r>
                <a:endParaRPr/>
              </a:p>
              <a:p>
                <a:pPr marL="0" marR="0" lvl="0" indent="0" algn="l" rtl="0">
                  <a:lnSpc>
                    <a:spcPct val="100000"/>
                  </a:lnSpc>
                  <a:spcBef>
                    <a:spcPts val="0"/>
                  </a:spcBef>
                  <a:spcAft>
                    <a:spcPts val="0"/>
                  </a:spcAft>
                  <a:buNone/>
                </a:pPr>
                <a:r>
                  <a:rPr lang="es" sz="800" b="0" i="0" u="none" strike="noStrike" cap="none">
                    <a:solidFill>
                      <a:srgbClr val="000000"/>
                    </a:solidFill>
                    <a:latin typeface="Calibri"/>
                    <a:ea typeface="Calibri"/>
                    <a:cs typeface="Calibri"/>
                    <a:sym typeface="Calibri"/>
                  </a:rPr>
                  <a:t>implantar</a:t>
                </a:r>
                <a:endParaRPr/>
              </a:p>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p:txBody>
          </p:sp>
          <p:sp>
            <p:nvSpPr>
              <p:cNvPr id="120" name="Google Shape;120;p2"/>
              <p:cNvSpPr/>
              <p:nvPr/>
            </p:nvSpPr>
            <p:spPr>
              <a:xfrm>
                <a:off x="1434810" y="3572669"/>
                <a:ext cx="6329363" cy="328613"/>
              </a:xfrm>
              <a:custGeom>
                <a:avLst/>
                <a:gdLst/>
                <a:ahLst/>
                <a:cxnLst/>
                <a:rect l="l" t="t" r="r" b="b"/>
                <a:pathLst>
                  <a:path w="2084" h="207" extrusionOk="0">
                    <a:moveTo>
                      <a:pt x="0" y="0"/>
                    </a:moveTo>
                    <a:lnTo>
                      <a:pt x="1968" y="0"/>
                    </a:lnTo>
                    <a:lnTo>
                      <a:pt x="2084" y="104"/>
                    </a:lnTo>
                    <a:lnTo>
                      <a:pt x="1968" y="207"/>
                    </a:lnTo>
                    <a:lnTo>
                      <a:pt x="0" y="207"/>
                    </a:lnTo>
                    <a:lnTo>
                      <a:pt x="117" y="104"/>
                    </a:lnTo>
                    <a:lnTo>
                      <a:pt x="0" y="0"/>
                    </a:lnTo>
                    <a:close/>
                  </a:path>
                </a:pathLst>
              </a:custGeom>
              <a:solidFill>
                <a:srgbClr val="0D3A6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a:off x="3841460" y="3677444"/>
                <a:ext cx="1389804" cy="1231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800"/>
                  <a:buFont typeface="Arial"/>
                  <a:buNone/>
                </a:pPr>
                <a:r>
                  <a:rPr lang="es" sz="800" b="1" i="0" u="none" strike="noStrike" cap="none">
                    <a:solidFill>
                      <a:srgbClr val="FFFFFF"/>
                    </a:solidFill>
                    <a:latin typeface="Calibri"/>
                    <a:ea typeface="Calibri"/>
                    <a:cs typeface="Calibri"/>
                    <a:sym typeface="Calibri"/>
                  </a:rPr>
                  <a:t>Trabajo individual /equipo Pyme</a:t>
                </a:r>
                <a:endParaRPr sz="1800" b="0" i="0" u="none" strike="noStrike" cap="none">
                  <a:solidFill>
                    <a:schemeClr val="dk1"/>
                  </a:solidFill>
                  <a:latin typeface="Arial"/>
                  <a:ea typeface="Arial"/>
                  <a:cs typeface="Arial"/>
                  <a:sym typeface="Arial"/>
                </a:endParaRPr>
              </a:p>
            </p:txBody>
          </p:sp>
          <p:sp>
            <p:nvSpPr>
              <p:cNvPr id="122" name="Google Shape;122;p2"/>
              <p:cNvSpPr/>
              <p:nvPr/>
            </p:nvSpPr>
            <p:spPr>
              <a:xfrm>
                <a:off x="6253542" y="2241653"/>
                <a:ext cx="1225907" cy="973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s" sz="800" b="0" i="0" u="none" strike="noStrike" cap="none">
                    <a:solidFill>
                      <a:srgbClr val="000000"/>
                    </a:solidFill>
                    <a:latin typeface="Calibri"/>
                    <a:ea typeface="Calibri"/>
                    <a:cs typeface="Calibri"/>
                    <a:sym typeface="Calibri"/>
                  </a:rPr>
                  <a:t>Elaboración del </a:t>
                </a:r>
                <a:r>
                  <a:rPr lang="es" sz="800" b="1" i="0" u="none" strike="noStrike" cap="none">
                    <a:solidFill>
                      <a:srgbClr val="104886"/>
                    </a:solidFill>
                    <a:latin typeface="Calibri"/>
                    <a:ea typeface="Calibri"/>
                    <a:cs typeface="Calibri"/>
                    <a:sym typeface="Calibri"/>
                  </a:rPr>
                  <a:t>plan de acción</a:t>
                </a:r>
                <a:endParaRPr sz="1800" b="1" i="0" u="none" strike="noStrike" cap="none">
                  <a:solidFill>
                    <a:srgbClr val="104886"/>
                  </a:solidFill>
                  <a:latin typeface="Arial"/>
                  <a:ea typeface="Arial"/>
                  <a:cs typeface="Arial"/>
                  <a:sym typeface="Arial"/>
                </a:endParaRPr>
              </a:p>
            </p:txBody>
          </p:sp>
          <p:sp>
            <p:nvSpPr>
              <p:cNvPr id="123" name="Google Shape;123;p2"/>
              <p:cNvSpPr/>
              <p:nvPr/>
            </p:nvSpPr>
            <p:spPr>
              <a:xfrm>
                <a:off x="7425914" y="2957893"/>
                <a:ext cx="1317115" cy="973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F7F7F"/>
                  </a:buClr>
                  <a:buSzPts val="800"/>
                  <a:buFont typeface="Arial"/>
                  <a:buNone/>
                </a:pPr>
                <a:r>
                  <a:rPr lang="es" sz="800" b="0" i="0" u="none" strike="noStrike" cap="none">
                    <a:solidFill>
                      <a:srgbClr val="7F7F7F"/>
                    </a:solidFill>
                    <a:latin typeface="Calibri"/>
                    <a:ea typeface="Calibri"/>
                    <a:cs typeface="Calibri"/>
                    <a:sym typeface="Calibri"/>
                  </a:rPr>
                  <a:t>Ejecución y seguimiento del plan</a:t>
                </a:r>
                <a:endParaRPr sz="1800" b="0" i="0" u="none" strike="noStrike" cap="none">
                  <a:solidFill>
                    <a:srgbClr val="7F7F7F"/>
                  </a:solidFill>
                  <a:latin typeface="Arial"/>
                  <a:ea typeface="Arial"/>
                  <a:cs typeface="Arial"/>
                  <a:sym typeface="Arial"/>
                </a:endParaRPr>
              </a:p>
            </p:txBody>
          </p:sp>
        </p:grpSp>
        <p:sp>
          <p:nvSpPr>
            <p:cNvPr id="124" name="Google Shape;124;p2"/>
            <p:cNvSpPr/>
            <p:nvPr/>
          </p:nvSpPr>
          <p:spPr>
            <a:xfrm>
              <a:off x="6134137" y="1452630"/>
              <a:ext cx="1425546" cy="415414"/>
            </a:xfrm>
            <a:custGeom>
              <a:avLst/>
              <a:gdLst/>
              <a:ahLst/>
              <a:cxnLst/>
              <a:rect l="l" t="t" r="r" b="b"/>
              <a:pathLst>
                <a:path w="866" h="207" extrusionOk="0">
                  <a:moveTo>
                    <a:pt x="0" y="0"/>
                  </a:moveTo>
                  <a:lnTo>
                    <a:pt x="750" y="0"/>
                  </a:lnTo>
                  <a:lnTo>
                    <a:pt x="866" y="103"/>
                  </a:lnTo>
                  <a:lnTo>
                    <a:pt x="750" y="207"/>
                  </a:lnTo>
                  <a:lnTo>
                    <a:pt x="0" y="207"/>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s" sz="800" b="0" i="0" u="none" strike="noStrike" cap="none">
                  <a:solidFill>
                    <a:srgbClr val="000000"/>
                  </a:solidFill>
                  <a:latin typeface="Calibri"/>
                  <a:ea typeface="Calibri"/>
                  <a:cs typeface="Calibri"/>
                  <a:sym typeface="Calibri"/>
                </a:rPr>
                <a:t>Objetivos a alcanzar y KPI’s</a:t>
              </a:r>
              <a:endParaRPr sz="14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4886"/>
        </a:solidFill>
        <a:effectLst/>
      </p:bgPr>
    </p:bg>
    <p:spTree>
      <p:nvGrpSpPr>
        <p:cNvPr id="1" name="Shape 295"/>
        <p:cNvGrpSpPr/>
        <p:nvPr/>
      </p:nvGrpSpPr>
      <p:grpSpPr>
        <a:xfrm>
          <a:off x="0" y="0"/>
          <a:ext cx="0" cy="0"/>
          <a:chOff x="0" y="0"/>
          <a:chExt cx="0" cy="0"/>
        </a:xfrm>
      </p:grpSpPr>
      <p:sp>
        <p:nvSpPr>
          <p:cNvPr id="296" name="Google Shape;296;p20"/>
          <p:cNvSpPr txBox="1">
            <a:spLocks noGrp="1"/>
          </p:cNvSpPr>
          <p:nvPr>
            <p:ph type="title"/>
          </p:nvPr>
        </p:nvSpPr>
        <p:spPr>
          <a:xfrm>
            <a:off x="4106151" y="2325095"/>
            <a:ext cx="1814100" cy="392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s" sz="1800">
                <a:solidFill>
                  <a:schemeClr val="dk1"/>
                </a:solidFill>
              </a:rPr>
              <a:t>Junio de 20XX</a:t>
            </a:r>
            <a:endParaRPr sz="1800">
              <a:solidFill>
                <a:schemeClr val="dk1"/>
              </a:solidFill>
            </a:endParaRPr>
          </a:p>
        </p:txBody>
      </p:sp>
      <p:sp>
        <p:nvSpPr>
          <p:cNvPr id="297" name="Google Shape;297;p20"/>
          <p:cNvSpPr txBox="1">
            <a:spLocks noGrp="1"/>
          </p:cNvSpPr>
          <p:nvPr>
            <p:ph type="title"/>
          </p:nvPr>
        </p:nvSpPr>
        <p:spPr>
          <a:xfrm>
            <a:off x="471900" y="654762"/>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s" sz="2800"/>
              <a:t>Objetivos</a:t>
            </a:r>
            <a:r>
              <a:rPr lang="es" sz="2800" i="1"/>
              <a:t> y </a:t>
            </a:r>
            <a:r>
              <a:rPr lang="es" sz="2800"/>
              <a:t>KPI’s</a:t>
            </a:r>
            <a:endParaRPr sz="2800"/>
          </a:p>
          <a:p>
            <a:pPr marL="0" lvl="0" indent="0" algn="l" rtl="0">
              <a:lnSpc>
                <a:spcPct val="100000"/>
              </a:lnSpc>
              <a:spcBef>
                <a:spcPts val="400"/>
              </a:spcBef>
              <a:spcAft>
                <a:spcPts val="400"/>
              </a:spcAft>
              <a:buSzPts val="3200"/>
              <a:buNone/>
            </a:pPr>
            <a:r>
              <a:rPr lang="es" sz="1400" b="1" i="1">
                <a:latin typeface="Roboto"/>
                <a:ea typeface="Roboto"/>
                <a:cs typeface="Roboto"/>
                <a:sym typeface="Roboto"/>
              </a:rPr>
              <a:t>Establece objetivos concretos y medibles (SMART), conoce lo que se interpone en tu camino y lo que podría ayudarte a alcanzar tus objetivos y divide tus objetivos en hitos cortos para que no sean tan abrumadores</a:t>
            </a:r>
            <a:endParaRPr sz="1400" b="1" i="1">
              <a:latin typeface="Roboto"/>
              <a:ea typeface="Roboto"/>
              <a:cs typeface="Roboto"/>
              <a:sym typeface="Roboto"/>
            </a:endParaRPr>
          </a:p>
        </p:txBody>
      </p:sp>
      <p:cxnSp>
        <p:nvCxnSpPr>
          <p:cNvPr id="298" name="Google Shape;298;p20"/>
          <p:cNvCxnSpPr/>
          <p:nvPr/>
        </p:nvCxnSpPr>
        <p:spPr>
          <a:xfrm rot="10800000">
            <a:off x="506314" y="2463361"/>
            <a:ext cx="0" cy="837900"/>
          </a:xfrm>
          <a:prstGeom prst="straightConnector1">
            <a:avLst/>
          </a:prstGeom>
          <a:noFill/>
          <a:ln w="9525" cap="flat" cmpd="sng">
            <a:solidFill>
              <a:schemeClr val="dk2"/>
            </a:solidFill>
            <a:prstDash val="solid"/>
            <a:round/>
            <a:headEnd type="none" w="sm" len="sm"/>
            <a:tailEnd type="oval" w="med" len="med"/>
          </a:ln>
        </p:spPr>
      </p:cxnSp>
      <p:sp>
        <p:nvSpPr>
          <p:cNvPr id="299" name="Google Shape;299;p20"/>
          <p:cNvSpPr txBox="1">
            <a:spLocks noGrp="1"/>
          </p:cNvSpPr>
          <p:nvPr>
            <p:ph type="title"/>
          </p:nvPr>
        </p:nvSpPr>
        <p:spPr>
          <a:xfrm>
            <a:off x="553376" y="2325083"/>
            <a:ext cx="1814100" cy="392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s" sz="1800">
                <a:solidFill>
                  <a:schemeClr val="dk1"/>
                </a:solidFill>
              </a:rPr>
              <a:t>Enero de 20XX</a:t>
            </a:r>
            <a:endParaRPr sz="1800">
              <a:solidFill>
                <a:schemeClr val="dk1"/>
              </a:solidFill>
            </a:endParaRPr>
          </a:p>
        </p:txBody>
      </p:sp>
      <p:sp>
        <p:nvSpPr>
          <p:cNvPr id="300" name="Google Shape;300;p20"/>
          <p:cNvSpPr txBox="1">
            <a:spLocks noGrp="1"/>
          </p:cNvSpPr>
          <p:nvPr>
            <p:ph type="body" idx="1"/>
          </p:nvPr>
        </p:nvSpPr>
        <p:spPr>
          <a:xfrm>
            <a:off x="553375" y="2596821"/>
            <a:ext cx="2565981" cy="57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s" sz="1200">
                <a:solidFill>
                  <a:schemeClr val="dk2"/>
                </a:solidFill>
              </a:rPr>
              <a:t>Objetivo: &lt;Escribe aquí tu texto&gt; KPI: &lt;Escribe aquí tu texto&gt;</a:t>
            </a:r>
            <a:endParaRPr sz="1200">
              <a:solidFill>
                <a:schemeClr val="dk2"/>
              </a:solidFill>
            </a:endParaRPr>
          </a:p>
        </p:txBody>
      </p:sp>
      <p:cxnSp>
        <p:nvCxnSpPr>
          <p:cNvPr id="301" name="Google Shape;301;p20"/>
          <p:cNvCxnSpPr/>
          <p:nvPr/>
        </p:nvCxnSpPr>
        <p:spPr>
          <a:xfrm>
            <a:off x="1940414" y="3685900"/>
            <a:ext cx="0" cy="837900"/>
          </a:xfrm>
          <a:prstGeom prst="straightConnector1">
            <a:avLst/>
          </a:prstGeom>
          <a:noFill/>
          <a:ln w="9525" cap="flat" cmpd="sng">
            <a:solidFill>
              <a:schemeClr val="dk2"/>
            </a:solidFill>
            <a:prstDash val="solid"/>
            <a:round/>
            <a:headEnd type="none" w="sm" len="sm"/>
            <a:tailEnd type="oval" w="med" len="med"/>
          </a:ln>
        </p:spPr>
      </p:cxnSp>
      <p:sp>
        <p:nvSpPr>
          <p:cNvPr id="302" name="Google Shape;302;p20"/>
          <p:cNvSpPr txBox="1">
            <a:spLocks noGrp="1"/>
          </p:cNvSpPr>
          <p:nvPr>
            <p:ph type="title"/>
          </p:nvPr>
        </p:nvSpPr>
        <p:spPr>
          <a:xfrm>
            <a:off x="1987462" y="4285096"/>
            <a:ext cx="2118600" cy="392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s" sz="1800">
                <a:solidFill>
                  <a:schemeClr val="dk1"/>
                </a:solidFill>
              </a:rPr>
              <a:t>Marzo de 20XX</a:t>
            </a:r>
            <a:endParaRPr sz="1800">
              <a:solidFill>
                <a:schemeClr val="dk1"/>
              </a:solidFill>
            </a:endParaRPr>
          </a:p>
        </p:txBody>
      </p:sp>
      <p:sp>
        <p:nvSpPr>
          <p:cNvPr id="303" name="Google Shape;303;p20"/>
          <p:cNvSpPr txBox="1">
            <a:spLocks noGrp="1"/>
          </p:cNvSpPr>
          <p:nvPr>
            <p:ph type="body" idx="1"/>
          </p:nvPr>
        </p:nvSpPr>
        <p:spPr>
          <a:xfrm>
            <a:off x="1987476" y="4593401"/>
            <a:ext cx="2447364" cy="57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s" sz="1200">
                <a:solidFill>
                  <a:schemeClr val="dk2"/>
                </a:solidFill>
              </a:rPr>
              <a:t>Objetivo: &lt;Escribe aquí tu texto&gt; KPI: &lt;Escribe aquí tu texto&gt;</a:t>
            </a:r>
            <a:endParaRPr/>
          </a:p>
        </p:txBody>
      </p:sp>
      <p:cxnSp>
        <p:nvCxnSpPr>
          <p:cNvPr id="304" name="Google Shape;304;p20"/>
          <p:cNvCxnSpPr/>
          <p:nvPr/>
        </p:nvCxnSpPr>
        <p:spPr>
          <a:xfrm rot="10800000">
            <a:off x="4059089" y="2456261"/>
            <a:ext cx="0" cy="837900"/>
          </a:xfrm>
          <a:prstGeom prst="straightConnector1">
            <a:avLst/>
          </a:prstGeom>
          <a:noFill/>
          <a:ln w="9525" cap="flat" cmpd="sng">
            <a:solidFill>
              <a:schemeClr val="dk2"/>
            </a:solidFill>
            <a:prstDash val="solid"/>
            <a:round/>
            <a:headEnd type="none" w="sm" len="sm"/>
            <a:tailEnd type="oval" w="med" len="med"/>
          </a:ln>
        </p:spPr>
      </p:cxnSp>
      <p:sp>
        <p:nvSpPr>
          <p:cNvPr id="305" name="Google Shape;305;p20"/>
          <p:cNvSpPr txBox="1">
            <a:spLocks noGrp="1"/>
          </p:cNvSpPr>
          <p:nvPr>
            <p:ph type="body" idx="1"/>
          </p:nvPr>
        </p:nvSpPr>
        <p:spPr>
          <a:xfrm>
            <a:off x="4106150" y="2596833"/>
            <a:ext cx="2367795" cy="57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s" sz="1200">
                <a:solidFill>
                  <a:schemeClr val="dk2"/>
                </a:solidFill>
              </a:rPr>
              <a:t>Objetivo: &lt;Escribe aquí tu texto&gt; KPI: &lt;Escribe aquí tu texto&gt;</a:t>
            </a:r>
            <a:endParaRPr/>
          </a:p>
        </p:txBody>
      </p:sp>
      <p:cxnSp>
        <p:nvCxnSpPr>
          <p:cNvPr id="306" name="Google Shape;306;p20"/>
          <p:cNvCxnSpPr/>
          <p:nvPr/>
        </p:nvCxnSpPr>
        <p:spPr>
          <a:xfrm>
            <a:off x="4783739" y="3685917"/>
            <a:ext cx="0" cy="837900"/>
          </a:xfrm>
          <a:prstGeom prst="straightConnector1">
            <a:avLst/>
          </a:prstGeom>
          <a:noFill/>
          <a:ln w="9525" cap="flat" cmpd="sng">
            <a:solidFill>
              <a:schemeClr val="dk2"/>
            </a:solidFill>
            <a:prstDash val="solid"/>
            <a:round/>
            <a:headEnd type="none" w="sm" len="sm"/>
            <a:tailEnd type="oval" w="med" len="med"/>
          </a:ln>
        </p:spPr>
      </p:cxnSp>
      <p:sp>
        <p:nvSpPr>
          <p:cNvPr id="307" name="Google Shape;307;p20"/>
          <p:cNvSpPr txBox="1">
            <a:spLocks noGrp="1"/>
          </p:cNvSpPr>
          <p:nvPr>
            <p:ph type="title"/>
          </p:nvPr>
        </p:nvSpPr>
        <p:spPr>
          <a:xfrm>
            <a:off x="4830801" y="4281812"/>
            <a:ext cx="1814100" cy="392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s" sz="1800">
                <a:solidFill>
                  <a:schemeClr val="dk1"/>
                </a:solidFill>
              </a:rPr>
              <a:t>Julio de 20XX</a:t>
            </a:r>
            <a:endParaRPr sz="1800">
              <a:solidFill>
                <a:schemeClr val="dk1"/>
              </a:solidFill>
            </a:endParaRPr>
          </a:p>
        </p:txBody>
      </p:sp>
      <p:sp>
        <p:nvSpPr>
          <p:cNvPr id="308" name="Google Shape;308;p20"/>
          <p:cNvSpPr txBox="1">
            <a:spLocks noGrp="1"/>
          </p:cNvSpPr>
          <p:nvPr>
            <p:ph type="body" idx="1"/>
          </p:nvPr>
        </p:nvSpPr>
        <p:spPr>
          <a:xfrm>
            <a:off x="4830800" y="4590126"/>
            <a:ext cx="2447363" cy="57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s" sz="1200">
                <a:solidFill>
                  <a:schemeClr val="dk2"/>
                </a:solidFill>
              </a:rPr>
              <a:t>Objetivo: &lt;Escribe aquí tu texto&gt; KPI: &lt;Escribe aquí tu texto&gt;</a:t>
            </a:r>
            <a:endParaRPr/>
          </a:p>
        </p:txBody>
      </p:sp>
      <p:cxnSp>
        <p:nvCxnSpPr>
          <p:cNvPr id="309" name="Google Shape;309;p20"/>
          <p:cNvCxnSpPr/>
          <p:nvPr/>
        </p:nvCxnSpPr>
        <p:spPr>
          <a:xfrm rot="10800000">
            <a:off x="6907045" y="2456261"/>
            <a:ext cx="0" cy="837900"/>
          </a:xfrm>
          <a:prstGeom prst="straightConnector1">
            <a:avLst/>
          </a:prstGeom>
          <a:noFill/>
          <a:ln w="9525" cap="flat" cmpd="sng">
            <a:solidFill>
              <a:schemeClr val="dk2"/>
            </a:solidFill>
            <a:prstDash val="solid"/>
            <a:round/>
            <a:headEnd type="none" w="sm" len="sm"/>
            <a:tailEnd type="oval" w="med" len="med"/>
          </a:ln>
        </p:spPr>
      </p:cxnSp>
      <p:sp>
        <p:nvSpPr>
          <p:cNvPr id="310" name="Google Shape;310;p20"/>
          <p:cNvSpPr txBox="1">
            <a:spLocks noGrp="1"/>
          </p:cNvSpPr>
          <p:nvPr>
            <p:ph type="title"/>
          </p:nvPr>
        </p:nvSpPr>
        <p:spPr>
          <a:xfrm>
            <a:off x="6954089" y="2325084"/>
            <a:ext cx="2016300" cy="392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s" sz="1800">
                <a:solidFill>
                  <a:schemeClr val="dk1"/>
                </a:solidFill>
              </a:rPr>
              <a:t>Octubre de 20XX</a:t>
            </a:r>
            <a:endParaRPr sz="1800">
              <a:solidFill>
                <a:schemeClr val="dk1"/>
              </a:solidFill>
            </a:endParaRPr>
          </a:p>
        </p:txBody>
      </p:sp>
      <p:sp>
        <p:nvSpPr>
          <p:cNvPr id="311" name="Google Shape;311;p20"/>
          <p:cNvSpPr txBox="1">
            <a:spLocks noGrp="1"/>
          </p:cNvSpPr>
          <p:nvPr>
            <p:ph type="body" idx="1"/>
          </p:nvPr>
        </p:nvSpPr>
        <p:spPr>
          <a:xfrm>
            <a:off x="6835228" y="2596833"/>
            <a:ext cx="2367794" cy="57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s" sz="1200">
                <a:solidFill>
                  <a:schemeClr val="dk2"/>
                </a:solidFill>
              </a:rPr>
              <a:t>Objetivo: &lt;Escribe aquí tu texto&gt; KPI: &lt;Escribe aquí tu texto&gt;</a:t>
            </a:r>
            <a:endParaRPr/>
          </a:p>
        </p:txBody>
      </p:sp>
      <p:graphicFrame>
        <p:nvGraphicFramePr>
          <p:cNvPr id="312" name="Google Shape;312;p20"/>
          <p:cNvGraphicFramePr/>
          <p:nvPr/>
        </p:nvGraphicFramePr>
        <p:xfrm>
          <a:off x="149364" y="3294161"/>
          <a:ext cx="3000000" cy="3000000"/>
        </p:xfrm>
        <a:graphic>
          <a:graphicData uri="http://schemas.openxmlformats.org/drawingml/2006/table">
            <a:tbl>
              <a:tblPr>
                <a:noFill/>
                <a:tableStyleId>{DC8D459B-C575-4099-8446-5F8F27E3CB90}</a:tableStyleId>
              </a:tblPr>
              <a:tblGrid>
                <a:gridCol w="710225">
                  <a:extLst>
                    <a:ext uri="{9D8B030D-6E8A-4147-A177-3AD203B41FA5}">
                      <a16:colId xmlns:a16="http://schemas.microsoft.com/office/drawing/2014/main" val="20000"/>
                    </a:ext>
                  </a:extLst>
                </a:gridCol>
                <a:gridCol w="710225">
                  <a:extLst>
                    <a:ext uri="{9D8B030D-6E8A-4147-A177-3AD203B41FA5}">
                      <a16:colId xmlns:a16="http://schemas.microsoft.com/office/drawing/2014/main" val="20001"/>
                    </a:ext>
                  </a:extLst>
                </a:gridCol>
                <a:gridCol w="710225">
                  <a:extLst>
                    <a:ext uri="{9D8B030D-6E8A-4147-A177-3AD203B41FA5}">
                      <a16:colId xmlns:a16="http://schemas.microsoft.com/office/drawing/2014/main" val="20002"/>
                    </a:ext>
                  </a:extLst>
                </a:gridCol>
                <a:gridCol w="710225">
                  <a:extLst>
                    <a:ext uri="{9D8B030D-6E8A-4147-A177-3AD203B41FA5}">
                      <a16:colId xmlns:a16="http://schemas.microsoft.com/office/drawing/2014/main" val="20003"/>
                    </a:ext>
                  </a:extLst>
                </a:gridCol>
                <a:gridCol w="710225">
                  <a:extLst>
                    <a:ext uri="{9D8B030D-6E8A-4147-A177-3AD203B41FA5}">
                      <a16:colId xmlns:a16="http://schemas.microsoft.com/office/drawing/2014/main" val="20004"/>
                    </a:ext>
                  </a:extLst>
                </a:gridCol>
                <a:gridCol w="710225">
                  <a:extLst>
                    <a:ext uri="{9D8B030D-6E8A-4147-A177-3AD203B41FA5}">
                      <a16:colId xmlns:a16="http://schemas.microsoft.com/office/drawing/2014/main" val="20005"/>
                    </a:ext>
                  </a:extLst>
                </a:gridCol>
                <a:gridCol w="710225">
                  <a:extLst>
                    <a:ext uri="{9D8B030D-6E8A-4147-A177-3AD203B41FA5}">
                      <a16:colId xmlns:a16="http://schemas.microsoft.com/office/drawing/2014/main" val="20006"/>
                    </a:ext>
                  </a:extLst>
                </a:gridCol>
                <a:gridCol w="710225">
                  <a:extLst>
                    <a:ext uri="{9D8B030D-6E8A-4147-A177-3AD203B41FA5}">
                      <a16:colId xmlns:a16="http://schemas.microsoft.com/office/drawing/2014/main" val="20007"/>
                    </a:ext>
                  </a:extLst>
                </a:gridCol>
                <a:gridCol w="710225">
                  <a:extLst>
                    <a:ext uri="{9D8B030D-6E8A-4147-A177-3AD203B41FA5}">
                      <a16:colId xmlns:a16="http://schemas.microsoft.com/office/drawing/2014/main" val="20008"/>
                    </a:ext>
                  </a:extLst>
                </a:gridCol>
                <a:gridCol w="710225">
                  <a:extLst>
                    <a:ext uri="{9D8B030D-6E8A-4147-A177-3AD203B41FA5}">
                      <a16:colId xmlns:a16="http://schemas.microsoft.com/office/drawing/2014/main" val="20009"/>
                    </a:ext>
                  </a:extLst>
                </a:gridCol>
                <a:gridCol w="710225">
                  <a:extLst>
                    <a:ext uri="{9D8B030D-6E8A-4147-A177-3AD203B41FA5}">
                      <a16:colId xmlns:a16="http://schemas.microsoft.com/office/drawing/2014/main" val="20010"/>
                    </a:ext>
                  </a:extLst>
                </a:gridCol>
                <a:gridCol w="710225">
                  <a:extLst>
                    <a:ext uri="{9D8B030D-6E8A-4147-A177-3AD203B41FA5}">
                      <a16:colId xmlns:a16="http://schemas.microsoft.com/office/drawing/2014/main" val="20011"/>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s" sz="1400" u="none" strike="noStrike" cap="none">
                          <a:solidFill>
                            <a:srgbClr val="FFFFFF"/>
                          </a:solidFill>
                        </a:rPr>
                        <a:t>Ene</a:t>
                      </a:r>
                      <a:endParaRPr sz="1400" u="none" strike="noStrike" cap="none">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u="none" strike="noStrike" cap="none">
                          <a:solidFill>
                            <a:srgbClr val="FFFFFF"/>
                          </a:solidFill>
                        </a:rPr>
                        <a:t>Feb</a:t>
                      </a:r>
                      <a:endParaRPr sz="1400" u="none" strike="noStrike" cap="none">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u="none" strike="noStrike" cap="none">
                          <a:solidFill>
                            <a:srgbClr val="FFFFFF"/>
                          </a:solidFill>
                        </a:rPr>
                        <a:t>Mar</a:t>
                      </a:r>
                      <a:endParaRPr sz="1400" u="none" strike="noStrike" cap="none">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u="none" strike="noStrike" cap="none">
                          <a:solidFill>
                            <a:srgbClr val="FFFFFF"/>
                          </a:solidFill>
                        </a:rPr>
                        <a:t>Abr</a:t>
                      </a:r>
                      <a:endParaRPr sz="1400" u="none" strike="noStrike" cap="none">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u="none" strike="noStrike" cap="none">
                          <a:solidFill>
                            <a:srgbClr val="FFFFFF"/>
                          </a:solidFill>
                        </a:rPr>
                        <a:t>May</a:t>
                      </a:r>
                      <a:endParaRPr sz="1400" u="none" strike="noStrike" cap="none">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u="none" strike="noStrike" cap="none">
                          <a:solidFill>
                            <a:srgbClr val="FFFFFF"/>
                          </a:solidFill>
                        </a:rPr>
                        <a:t>Jun</a:t>
                      </a:r>
                      <a:endParaRPr sz="1400" u="none" strike="noStrike" cap="none">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u="none" strike="noStrike" cap="none">
                          <a:solidFill>
                            <a:srgbClr val="FFFFFF"/>
                          </a:solidFill>
                        </a:rPr>
                        <a:t>Jul</a:t>
                      </a:r>
                      <a:endParaRPr sz="1400" u="none" strike="noStrike" cap="none">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u="none" strike="noStrike" cap="none">
                          <a:solidFill>
                            <a:srgbClr val="FFFFFF"/>
                          </a:solidFill>
                        </a:rPr>
                        <a:t>Ago</a:t>
                      </a:r>
                      <a:endParaRPr sz="1400" u="none" strike="noStrike" cap="none">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u="none" strike="noStrike" cap="none">
                          <a:solidFill>
                            <a:srgbClr val="FFFFFF"/>
                          </a:solidFill>
                        </a:rPr>
                        <a:t>Sept</a:t>
                      </a:r>
                      <a:endParaRPr sz="1400" u="none" strike="noStrike" cap="none">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u="none" strike="noStrike" cap="none">
                          <a:solidFill>
                            <a:srgbClr val="FFFFFF"/>
                          </a:solidFill>
                        </a:rPr>
                        <a:t>Oct</a:t>
                      </a:r>
                      <a:endParaRPr sz="1400" u="none" strike="noStrike" cap="none">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u="none" strike="noStrike" cap="none">
                          <a:solidFill>
                            <a:srgbClr val="FFFFFF"/>
                          </a:solidFill>
                        </a:rPr>
                        <a:t>Nov</a:t>
                      </a:r>
                      <a:endParaRPr sz="1400" u="none" strike="noStrike" cap="none">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u="none" strike="noStrike" cap="none">
                          <a:solidFill>
                            <a:srgbClr val="FFFFFF"/>
                          </a:solidFill>
                        </a:rPr>
                        <a:t>Dic</a:t>
                      </a:r>
                      <a:endParaRPr sz="1400" u="none" strike="noStrike" cap="none">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sp>
        <p:nvSpPr>
          <p:cNvPr id="313" name="Google Shape;313;p20"/>
          <p:cNvSpPr txBox="1"/>
          <p:nvPr/>
        </p:nvSpPr>
        <p:spPr>
          <a:xfrm>
            <a:off x="59436" y="1804934"/>
            <a:ext cx="46177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800" b="1" i="0" u="none" strike="noStrike" cap="none">
                <a:solidFill>
                  <a:srgbClr val="000000"/>
                </a:solidFill>
                <a:latin typeface="Arial"/>
                <a:ea typeface="Arial"/>
                <a:cs typeface="Arial"/>
                <a:sym typeface="Arial"/>
              </a:rPr>
              <a:t>Ejemplo: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04886"/>
        </a:solidFill>
        <a:effectLst/>
      </p:bgPr>
    </p:bg>
    <p:spTree>
      <p:nvGrpSpPr>
        <p:cNvPr id="1" name="Shape 317"/>
        <p:cNvGrpSpPr/>
        <p:nvPr/>
      </p:nvGrpSpPr>
      <p:grpSpPr>
        <a:xfrm>
          <a:off x="0" y="0"/>
          <a:ext cx="0" cy="0"/>
          <a:chOff x="0" y="0"/>
          <a:chExt cx="0" cy="0"/>
        </a:xfrm>
      </p:grpSpPr>
      <p:sp>
        <p:nvSpPr>
          <p:cNvPr id="318" name="Google Shape;318;p21"/>
          <p:cNvSpPr txBox="1">
            <a:spLocks noGrp="1"/>
          </p:cNvSpPr>
          <p:nvPr>
            <p:ph type="title"/>
          </p:nvPr>
        </p:nvSpPr>
        <p:spPr>
          <a:xfrm>
            <a:off x="158699" y="33692"/>
            <a:ext cx="7281191" cy="500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s" sz="1700"/>
              <a:t>Plan de Acción - </a:t>
            </a:r>
            <a:r>
              <a:rPr lang="es" sz="1700">
                <a:latin typeface="Roboto"/>
                <a:ea typeface="Roboto"/>
                <a:cs typeface="Roboto"/>
                <a:sym typeface="Roboto"/>
              </a:rPr>
              <a:t>Matriz de priorización de iniciativas - </a:t>
            </a:r>
            <a:r>
              <a:rPr lang="es" sz="1400">
                <a:latin typeface="Roboto"/>
                <a:ea typeface="Roboto"/>
                <a:cs typeface="Roboto"/>
                <a:sym typeface="Roboto"/>
              </a:rPr>
              <a:t>“</a:t>
            </a:r>
            <a:r>
              <a:rPr lang="es" sz="1400" i="1">
                <a:latin typeface="Roboto"/>
                <a:ea typeface="Roboto"/>
                <a:cs typeface="Roboto"/>
                <a:sym typeface="Roboto"/>
              </a:rPr>
              <a:t>quick-wins</a:t>
            </a:r>
            <a:r>
              <a:rPr lang="es" sz="1400">
                <a:latin typeface="Roboto"/>
                <a:ea typeface="Roboto"/>
                <a:cs typeface="Roboto"/>
                <a:sym typeface="Roboto"/>
              </a:rPr>
              <a:t>”</a:t>
            </a:r>
            <a:endParaRPr sz="1400">
              <a:latin typeface="Roboto"/>
              <a:ea typeface="Roboto"/>
              <a:cs typeface="Roboto"/>
              <a:sym typeface="Roboto"/>
            </a:endParaRPr>
          </a:p>
        </p:txBody>
      </p:sp>
      <p:graphicFrame>
        <p:nvGraphicFramePr>
          <p:cNvPr id="319" name="Google Shape;319;p21"/>
          <p:cNvGraphicFramePr/>
          <p:nvPr/>
        </p:nvGraphicFramePr>
        <p:xfrm>
          <a:off x="34438" y="728990"/>
          <a:ext cx="3000000" cy="3000000"/>
        </p:xfrm>
        <a:graphic>
          <a:graphicData uri="http://schemas.openxmlformats.org/drawingml/2006/table">
            <a:tbl>
              <a:tblPr>
                <a:noFill/>
                <a:tableStyleId>{DC8D459B-C575-4099-8446-5F8F27E3CB90}</a:tableStyleId>
              </a:tblPr>
              <a:tblGrid>
                <a:gridCol w="871450">
                  <a:extLst>
                    <a:ext uri="{9D8B030D-6E8A-4147-A177-3AD203B41FA5}">
                      <a16:colId xmlns:a16="http://schemas.microsoft.com/office/drawing/2014/main" val="20000"/>
                    </a:ext>
                  </a:extLst>
                </a:gridCol>
                <a:gridCol w="444800">
                  <a:extLst>
                    <a:ext uri="{9D8B030D-6E8A-4147-A177-3AD203B41FA5}">
                      <a16:colId xmlns:a16="http://schemas.microsoft.com/office/drawing/2014/main" val="20001"/>
                    </a:ext>
                  </a:extLst>
                </a:gridCol>
                <a:gridCol w="3680275">
                  <a:extLst>
                    <a:ext uri="{9D8B030D-6E8A-4147-A177-3AD203B41FA5}">
                      <a16:colId xmlns:a16="http://schemas.microsoft.com/office/drawing/2014/main" val="20002"/>
                    </a:ext>
                  </a:extLst>
                </a:gridCol>
                <a:gridCol w="3712150">
                  <a:extLst>
                    <a:ext uri="{9D8B030D-6E8A-4147-A177-3AD203B41FA5}">
                      <a16:colId xmlns:a16="http://schemas.microsoft.com/office/drawing/2014/main" val="20003"/>
                    </a:ext>
                  </a:extLst>
                </a:gridCol>
              </a:tblGrid>
              <a:tr h="1768000">
                <a:tc rowSpan="2">
                  <a:txBody>
                    <a:bodyPr/>
                    <a:lstStyle/>
                    <a:p>
                      <a:pPr marL="0" marR="0" lvl="0" indent="0" algn="ctr" rtl="0">
                        <a:lnSpc>
                          <a:spcPct val="100000"/>
                        </a:lnSpc>
                        <a:spcBef>
                          <a:spcPts val="0"/>
                        </a:spcBef>
                        <a:spcAft>
                          <a:spcPts val="0"/>
                        </a:spcAft>
                        <a:buClr>
                          <a:srgbClr val="000000"/>
                        </a:buClr>
                        <a:buSzPts val="1400"/>
                        <a:buFont typeface="Arial"/>
                        <a:buNone/>
                      </a:pPr>
                      <a:r>
                        <a:rPr lang="es" sz="1400" b="1" u="none" strike="noStrike" cap="none"/>
                        <a:t>Impacto</a:t>
                      </a:r>
                      <a:endParaRPr sz="1400" b="1"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666666">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000"/>
                        <a:buFont typeface="Arial"/>
                        <a:buNone/>
                      </a:pPr>
                      <a:r>
                        <a:rPr lang="es" sz="1000" u="none" strike="noStrike" cap="none"/>
                        <a:t>Alto</a:t>
                      </a:r>
                      <a:endParaRPr sz="1000" u="none" strike="noStrike" cap="none"/>
                    </a:p>
                  </a:txBody>
                  <a:tcPr marL="91425" marR="91425" marT="91425" marB="91425" anchor="ctr">
                    <a:lnL w="9525" cap="flat" cmpd="sng">
                      <a:solidFill>
                        <a:srgbClr val="666666">
                          <a:alpha val="0"/>
                        </a:srgbClr>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lnL w="9525" cap="flat" cmpd="sng">
                      <a:solidFill>
                        <a:srgbClr val="666666"/>
                      </a:solidFill>
                      <a:prstDash val="solid"/>
                      <a:round/>
                      <a:headEnd type="none" w="sm" len="sm"/>
                      <a:tailEnd type="none" w="sm" len="sm"/>
                    </a:lnL>
                    <a:solidFill>
                      <a:srgbClr val="F3F3F3"/>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solidFill>
                      <a:srgbClr val="FFE599"/>
                    </a:solidFill>
                  </a:tcPr>
                </a:tc>
                <a:extLst>
                  <a:ext uri="{0D108BD9-81ED-4DB2-BD59-A6C34878D82A}">
                    <a16:rowId xmlns:a16="http://schemas.microsoft.com/office/drawing/2014/main" val="10000"/>
                  </a:ext>
                </a:extLst>
              </a:tr>
              <a:tr h="1926825">
                <a:tc vMerge="1">
                  <a:txBody>
                    <a:bodyPr/>
                    <a:lstStyle/>
                    <a:p>
                      <a:endParaRPr lang="es-ES"/>
                    </a:p>
                  </a:txBody>
                  <a:tcPr/>
                </a:tc>
                <a:tc>
                  <a:txBody>
                    <a:bodyPr/>
                    <a:lstStyle/>
                    <a:p>
                      <a:pPr marL="0" marR="0" lvl="0" indent="0" algn="r" rtl="0">
                        <a:lnSpc>
                          <a:spcPct val="100000"/>
                        </a:lnSpc>
                        <a:spcBef>
                          <a:spcPts val="0"/>
                        </a:spcBef>
                        <a:spcAft>
                          <a:spcPts val="0"/>
                        </a:spcAft>
                        <a:buClr>
                          <a:srgbClr val="000000"/>
                        </a:buClr>
                        <a:buSzPts val="1000"/>
                        <a:buFont typeface="Arial"/>
                        <a:buNone/>
                      </a:pPr>
                      <a:r>
                        <a:rPr lang="es" sz="1000" u="none" strike="noStrike" cap="none"/>
                        <a:t>Bajo</a:t>
                      </a:r>
                      <a:endParaRPr sz="1000" u="none" strike="noStrike" cap="none"/>
                    </a:p>
                  </a:txBody>
                  <a:tcPr marL="91425" marR="91425" marT="91425" marB="91425" anchor="ctr">
                    <a:lnL w="9525" cap="flat" cmpd="sng">
                      <a:solidFill>
                        <a:srgbClr val="666666">
                          <a:alpha val="0"/>
                        </a:srgbClr>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666666">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lnL w="9525" cap="flat" cmpd="sng">
                      <a:solidFill>
                        <a:srgbClr val="666666"/>
                      </a:solidFill>
                      <a:prstDash val="solid"/>
                      <a:round/>
                      <a:headEnd type="none" w="sm" len="sm"/>
                      <a:tailEnd type="none" w="sm" len="sm"/>
                    </a:lnL>
                    <a:lnB w="9525" cap="flat" cmpd="sng">
                      <a:solidFill>
                        <a:srgbClr val="666666"/>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lnB w="9525" cap="flat" cmpd="sng">
                      <a:solidFill>
                        <a:srgbClr val="666666"/>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63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36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36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666666">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s" sz="1000" u="none" strike="noStrike" cap="none"/>
                        <a:t>Alto</a:t>
                      </a:r>
                      <a:endParaRPr sz="1000" u="none" strike="noStrike" cap="none"/>
                    </a:p>
                  </a:txBody>
                  <a:tcPr marL="91425" marR="91425" marT="36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s" sz="1000" u="none" strike="noStrike" cap="none"/>
                        <a:t>Bajo</a:t>
                      </a:r>
                      <a:endParaRPr sz="1000" u="none" strike="noStrike" cap="none"/>
                    </a:p>
                  </a:txBody>
                  <a:tcPr marL="91425" marR="91425" marT="36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178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 sz="1400" b="1" u="none" strike="noStrike" cap="none"/>
                        <a:t>Esfuerzo / Coste</a:t>
                      </a:r>
                      <a:endParaRPr sz="1400" b="1" u="none" strike="noStrike" cap="none"/>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s-E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04886"/>
        </a:solidFill>
        <a:effectLst/>
      </p:bgPr>
    </p:bg>
    <p:spTree>
      <p:nvGrpSpPr>
        <p:cNvPr id="1" name="Shape 323"/>
        <p:cNvGrpSpPr/>
        <p:nvPr/>
      </p:nvGrpSpPr>
      <p:grpSpPr>
        <a:xfrm>
          <a:off x="0" y="0"/>
          <a:ext cx="0" cy="0"/>
          <a:chOff x="0" y="0"/>
          <a:chExt cx="0" cy="0"/>
        </a:xfrm>
      </p:grpSpPr>
      <p:sp>
        <p:nvSpPr>
          <p:cNvPr id="324" name="Google Shape;324;p22"/>
          <p:cNvSpPr txBox="1">
            <a:spLocks noGrp="1"/>
          </p:cNvSpPr>
          <p:nvPr>
            <p:ph type="title"/>
          </p:nvPr>
        </p:nvSpPr>
        <p:spPr>
          <a:xfrm>
            <a:off x="158700" y="13854"/>
            <a:ext cx="8299500" cy="500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s"/>
              <a:t>Plan de Acción – </a:t>
            </a:r>
            <a:r>
              <a:rPr lang="es">
                <a:latin typeface="Roboto"/>
                <a:ea typeface="Roboto"/>
                <a:cs typeface="Roboto"/>
                <a:sym typeface="Roboto"/>
              </a:rPr>
              <a:t>Iniciativas, tareas, responsables, plazos y presupuesto</a:t>
            </a:r>
            <a:endParaRPr>
              <a:latin typeface="Roboto"/>
              <a:ea typeface="Roboto"/>
              <a:cs typeface="Roboto"/>
              <a:sym typeface="Roboto"/>
            </a:endParaRPr>
          </a:p>
        </p:txBody>
      </p:sp>
      <p:graphicFrame>
        <p:nvGraphicFramePr>
          <p:cNvPr id="325" name="Google Shape;325;p22"/>
          <p:cNvGraphicFramePr/>
          <p:nvPr/>
        </p:nvGraphicFramePr>
        <p:xfrm>
          <a:off x="34463" y="630670"/>
          <a:ext cx="3000000" cy="3000000"/>
        </p:xfrm>
        <a:graphic>
          <a:graphicData uri="http://schemas.openxmlformats.org/drawingml/2006/table">
            <a:tbl>
              <a:tblPr>
                <a:noFill/>
                <a:tableStyleId>{DC8D459B-C575-4099-8446-5F8F27E3CB90}</a:tableStyleId>
              </a:tblPr>
              <a:tblGrid>
                <a:gridCol w="1475150">
                  <a:extLst>
                    <a:ext uri="{9D8B030D-6E8A-4147-A177-3AD203B41FA5}">
                      <a16:colId xmlns:a16="http://schemas.microsoft.com/office/drawing/2014/main" val="20000"/>
                    </a:ext>
                  </a:extLst>
                </a:gridCol>
                <a:gridCol w="1791350">
                  <a:extLst>
                    <a:ext uri="{9D8B030D-6E8A-4147-A177-3AD203B41FA5}">
                      <a16:colId xmlns:a16="http://schemas.microsoft.com/office/drawing/2014/main" val="20001"/>
                    </a:ext>
                  </a:extLst>
                </a:gridCol>
                <a:gridCol w="1965950">
                  <a:extLst>
                    <a:ext uri="{9D8B030D-6E8A-4147-A177-3AD203B41FA5}">
                      <a16:colId xmlns:a16="http://schemas.microsoft.com/office/drawing/2014/main" val="20002"/>
                    </a:ext>
                  </a:extLst>
                </a:gridCol>
                <a:gridCol w="1216150">
                  <a:extLst>
                    <a:ext uri="{9D8B030D-6E8A-4147-A177-3AD203B41FA5}">
                      <a16:colId xmlns:a16="http://schemas.microsoft.com/office/drawing/2014/main" val="20003"/>
                    </a:ext>
                  </a:extLst>
                </a:gridCol>
                <a:gridCol w="1298450">
                  <a:extLst>
                    <a:ext uri="{9D8B030D-6E8A-4147-A177-3AD203B41FA5}">
                      <a16:colId xmlns:a16="http://schemas.microsoft.com/office/drawing/2014/main" val="20004"/>
                    </a:ext>
                  </a:extLst>
                </a:gridCol>
                <a:gridCol w="1328050">
                  <a:extLst>
                    <a:ext uri="{9D8B030D-6E8A-4147-A177-3AD203B41FA5}">
                      <a16:colId xmlns:a16="http://schemas.microsoft.com/office/drawing/2014/main" val="20005"/>
                    </a:ext>
                  </a:extLst>
                </a:gridCol>
              </a:tblGrid>
              <a:tr h="639925">
                <a:tc>
                  <a:txBody>
                    <a:bodyPr/>
                    <a:lstStyle/>
                    <a:p>
                      <a:pPr marL="0" marR="0" lvl="0" indent="0" algn="ctr" rtl="0">
                        <a:lnSpc>
                          <a:spcPct val="100000"/>
                        </a:lnSpc>
                        <a:spcBef>
                          <a:spcPts val="0"/>
                        </a:spcBef>
                        <a:spcAft>
                          <a:spcPts val="0"/>
                        </a:spcAft>
                        <a:buClr>
                          <a:srgbClr val="000000"/>
                        </a:buClr>
                        <a:buSzPts val="1400"/>
                        <a:buFont typeface="Arial"/>
                        <a:buNone/>
                      </a:pPr>
                      <a:r>
                        <a:rPr lang="es" sz="1400" b="1" u="none" strike="noStrike" cap="none">
                          <a:solidFill>
                            <a:srgbClr val="FFFFFF"/>
                          </a:solidFill>
                        </a:rPr>
                        <a:t>Ámbito del Lienzo de TD</a:t>
                      </a:r>
                      <a:endParaRPr sz="1400" b="1" u="none" strike="noStrike" cap="none">
                        <a:solidFill>
                          <a:srgbClr val="FFFFFF"/>
                        </a:solidFill>
                      </a:endParaRPr>
                    </a:p>
                  </a:txBody>
                  <a:tcPr marL="91425" marR="91425" marT="91425" marB="91425" anchor="ctr">
                    <a:solidFill>
                      <a:srgbClr val="0D3A6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rgbClr val="FFFFFF"/>
                          </a:solidFill>
                          <a:latin typeface="Arial"/>
                          <a:ea typeface="Arial"/>
                          <a:cs typeface="Arial"/>
                          <a:sym typeface="Arial"/>
                        </a:rPr>
                        <a:t>Iniciativa</a:t>
                      </a:r>
                      <a:endParaRPr sz="1400" b="1" i="0" u="none" strike="noStrike" cap="none">
                        <a:solidFill>
                          <a:srgbClr val="FFFFFF"/>
                        </a:solidFill>
                        <a:latin typeface="Arial"/>
                        <a:ea typeface="Arial"/>
                        <a:cs typeface="Arial"/>
                        <a:sym typeface="Arial"/>
                      </a:endParaRPr>
                    </a:p>
                  </a:txBody>
                  <a:tcPr marL="91425" marR="91425" marT="91425" marB="91425" anchor="ctr">
                    <a:solidFill>
                      <a:srgbClr val="0D3A6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rgbClr val="FFFFFF"/>
                          </a:solidFill>
                          <a:latin typeface="Arial"/>
                          <a:ea typeface="Arial"/>
                          <a:cs typeface="Arial"/>
                          <a:sym typeface="Arial"/>
                        </a:rPr>
                        <a:t>Tareas</a:t>
                      </a:r>
                      <a:endParaRPr sz="1400" b="1" i="0" u="none" strike="noStrike" cap="none">
                        <a:solidFill>
                          <a:srgbClr val="FFFFFF"/>
                        </a:solidFill>
                        <a:latin typeface="Arial"/>
                        <a:ea typeface="Arial"/>
                        <a:cs typeface="Arial"/>
                        <a:sym typeface="Arial"/>
                      </a:endParaRPr>
                    </a:p>
                  </a:txBody>
                  <a:tcPr marL="91425" marR="91425" marT="91425" marB="91425" anchor="ctr">
                    <a:solidFill>
                      <a:srgbClr val="0D3A6D"/>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solidFill>
                          <a:srgbClr val="FFFFFF"/>
                        </a:solidFill>
                      </a:endParaRPr>
                    </a:p>
                    <a:p>
                      <a:pPr marL="0" marR="0" lvl="0" indent="0" algn="ctr" rtl="0">
                        <a:lnSpc>
                          <a:spcPct val="100000"/>
                        </a:lnSpc>
                        <a:spcBef>
                          <a:spcPts val="0"/>
                        </a:spcBef>
                        <a:spcAft>
                          <a:spcPts val="0"/>
                        </a:spcAft>
                        <a:buClr>
                          <a:srgbClr val="000000"/>
                        </a:buClr>
                        <a:buSzPts val="1400"/>
                        <a:buFont typeface="Arial"/>
                        <a:buNone/>
                      </a:pPr>
                      <a:r>
                        <a:rPr lang="es" sz="1400" b="1" u="none" strike="noStrike" cap="none">
                          <a:solidFill>
                            <a:srgbClr val="FFFFFF"/>
                          </a:solidFill>
                        </a:rPr>
                        <a:t>Plazo</a:t>
                      </a:r>
                      <a:endParaRPr sz="1000" u="none" strike="noStrike" cap="none"/>
                    </a:p>
                    <a:p>
                      <a:pPr marL="0" marR="0" lvl="0" indent="0" algn="ctr" rtl="0">
                        <a:lnSpc>
                          <a:spcPct val="100000"/>
                        </a:lnSpc>
                        <a:spcBef>
                          <a:spcPts val="0"/>
                        </a:spcBef>
                        <a:spcAft>
                          <a:spcPts val="0"/>
                        </a:spcAft>
                        <a:buClr>
                          <a:srgbClr val="000000"/>
                        </a:buClr>
                        <a:buSzPts val="1400"/>
                        <a:buFont typeface="Arial"/>
                        <a:buNone/>
                      </a:pPr>
                      <a:endParaRPr sz="1400" b="1" u="none" strike="noStrike" cap="none">
                        <a:solidFill>
                          <a:srgbClr val="FFFFFF"/>
                        </a:solidFill>
                      </a:endParaRPr>
                    </a:p>
                  </a:txBody>
                  <a:tcPr marL="91425" marR="91425" marT="91425" marB="91425" anchor="ctr">
                    <a:solidFill>
                      <a:srgbClr val="0D3A6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rgbClr val="FFFFFF"/>
                          </a:solidFill>
                          <a:latin typeface="Arial"/>
                          <a:ea typeface="Arial"/>
                          <a:cs typeface="Arial"/>
                          <a:sym typeface="Arial"/>
                        </a:rPr>
                        <a:t>Responsable</a:t>
                      </a:r>
                      <a:endParaRPr/>
                    </a:p>
                  </a:txBody>
                  <a:tcPr marL="91425" marR="91425" marT="91425" marB="91425" anchor="ctr">
                    <a:solidFill>
                      <a:srgbClr val="0D3A6D"/>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rgbClr val="FFFFFF"/>
                          </a:solidFill>
                          <a:latin typeface="Arial"/>
                          <a:ea typeface="Arial"/>
                          <a:cs typeface="Arial"/>
                          <a:sym typeface="Arial"/>
                        </a:rPr>
                        <a:t>Presupuesto</a:t>
                      </a:r>
                      <a:endParaRPr/>
                    </a:p>
                    <a:p>
                      <a:pPr marL="0" marR="0" lvl="0" indent="0" algn="ctr" rtl="0">
                        <a:lnSpc>
                          <a:spcPct val="100000"/>
                        </a:lnSpc>
                        <a:spcBef>
                          <a:spcPts val="0"/>
                        </a:spcBef>
                        <a:spcAft>
                          <a:spcPts val="0"/>
                        </a:spcAft>
                        <a:buClr>
                          <a:srgbClr val="000000"/>
                        </a:buClr>
                        <a:buSzPts val="1000"/>
                        <a:buFont typeface="Arial"/>
                        <a:buNone/>
                      </a:pPr>
                      <a:endParaRPr sz="1000" u="none" strike="noStrike" cap="none">
                        <a:solidFill>
                          <a:srgbClr val="FFFFFF"/>
                        </a:solidFill>
                      </a:endParaRPr>
                    </a:p>
                  </a:txBody>
                  <a:tcPr marL="91425" marR="91425" marT="91425" marB="91425" anchor="ctr">
                    <a:solidFill>
                      <a:srgbClr val="0D3A6D"/>
                    </a:solidFill>
                  </a:tcPr>
                </a:tc>
                <a:extLst>
                  <a:ext uri="{0D108BD9-81ED-4DB2-BD59-A6C34878D82A}">
                    <a16:rowId xmlns:a16="http://schemas.microsoft.com/office/drawing/2014/main" val="10000"/>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1"/>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2"/>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3"/>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4"/>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5"/>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6"/>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7"/>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8"/>
                  </a:ext>
                </a:extLst>
              </a:tr>
              <a:tr h="421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9"/>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04886"/>
        </a:solidFill>
        <a:effectLst/>
      </p:bgPr>
    </p:bg>
    <p:spTree>
      <p:nvGrpSpPr>
        <p:cNvPr id="1" name="Shape 329"/>
        <p:cNvGrpSpPr/>
        <p:nvPr/>
      </p:nvGrpSpPr>
      <p:grpSpPr>
        <a:xfrm>
          <a:off x="0" y="0"/>
          <a:ext cx="0" cy="0"/>
          <a:chOff x="0" y="0"/>
          <a:chExt cx="0" cy="0"/>
        </a:xfrm>
      </p:grpSpPr>
      <p:sp>
        <p:nvSpPr>
          <p:cNvPr id="330" name="Google Shape;330;p23"/>
          <p:cNvSpPr txBox="1">
            <a:spLocks noGrp="1"/>
          </p:cNvSpPr>
          <p:nvPr>
            <p:ph type="title"/>
          </p:nvPr>
        </p:nvSpPr>
        <p:spPr>
          <a:xfrm>
            <a:off x="205297" y="-439943"/>
            <a:ext cx="6403322" cy="953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s" sz="1800"/>
              <a:t>Plan de Acción- </a:t>
            </a:r>
            <a:r>
              <a:rPr lang="es" sz="1800">
                <a:latin typeface="Roboto"/>
                <a:ea typeface="Roboto"/>
                <a:cs typeface="Roboto"/>
                <a:sym typeface="Roboto"/>
              </a:rPr>
              <a:t>Inversión necesaria</a:t>
            </a:r>
            <a:endParaRPr sz="1800">
              <a:latin typeface="Roboto"/>
              <a:ea typeface="Roboto"/>
              <a:cs typeface="Roboto"/>
              <a:sym typeface="Roboto"/>
            </a:endParaRPr>
          </a:p>
        </p:txBody>
      </p:sp>
      <p:sp>
        <p:nvSpPr>
          <p:cNvPr id="331" name="Google Shape;331;p23"/>
          <p:cNvSpPr txBox="1">
            <a:spLocks noGrp="1"/>
          </p:cNvSpPr>
          <p:nvPr>
            <p:ph type="body" idx="1"/>
          </p:nvPr>
        </p:nvSpPr>
        <p:spPr>
          <a:xfrm>
            <a:off x="226074" y="779999"/>
            <a:ext cx="3084051" cy="415405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s" sz="1800" b="1"/>
              <a:t>Corto Plazo (202X)</a:t>
            </a:r>
            <a:endParaRPr/>
          </a:p>
          <a:p>
            <a:pPr marL="742950" lvl="1" indent="-285750" algn="l" rtl="0">
              <a:lnSpc>
                <a:spcPct val="115000"/>
              </a:lnSpc>
              <a:spcBef>
                <a:spcPts val="0"/>
              </a:spcBef>
              <a:spcAft>
                <a:spcPts val="0"/>
              </a:spcAft>
              <a:buSzPts val="1200"/>
              <a:buChar char="○"/>
            </a:pPr>
            <a:r>
              <a:rPr lang="es" sz="1400"/>
              <a:t>&lt;Escribe aquí tu texto&gt;</a:t>
            </a:r>
            <a:endParaRPr/>
          </a:p>
          <a:p>
            <a:pPr marL="742950" lvl="1" indent="-285750" algn="l" rtl="0">
              <a:lnSpc>
                <a:spcPct val="115000"/>
              </a:lnSpc>
              <a:spcBef>
                <a:spcPts val="0"/>
              </a:spcBef>
              <a:spcAft>
                <a:spcPts val="0"/>
              </a:spcAft>
              <a:buSzPts val="1200"/>
              <a:buChar char="○"/>
            </a:pPr>
            <a:r>
              <a:rPr lang="es" sz="1400"/>
              <a:t>&lt;Escribe aquí tu texto&gt;</a:t>
            </a:r>
            <a:endParaRPr/>
          </a:p>
          <a:p>
            <a:pPr marL="742950" lvl="1" indent="-285750" algn="l" rtl="0">
              <a:lnSpc>
                <a:spcPct val="115000"/>
              </a:lnSpc>
              <a:spcBef>
                <a:spcPts val="0"/>
              </a:spcBef>
              <a:spcAft>
                <a:spcPts val="0"/>
              </a:spcAft>
              <a:buSzPts val="1200"/>
              <a:buChar char="○"/>
            </a:pPr>
            <a:r>
              <a:rPr lang="es" sz="1400"/>
              <a:t>……..</a:t>
            </a:r>
            <a:endParaRPr/>
          </a:p>
          <a:p>
            <a:pPr marL="0" lvl="0" indent="0" algn="l" rtl="0">
              <a:lnSpc>
                <a:spcPct val="115000"/>
              </a:lnSpc>
              <a:spcBef>
                <a:spcPts val="0"/>
              </a:spcBef>
              <a:spcAft>
                <a:spcPts val="0"/>
              </a:spcAft>
              <a:buSzPts val="1200"/>
              <a:buNone/>
            </a:pPr>
            <a:endParaRPr sz="1600"/>
          </a:p>
          <a:p>
            <a:pPr marL="0" lvl="0" indent="0" algn="l" rtl="0">
              <a:lnSpc>
                <a:spcPct val="115000"/>
              </a:lnSpc>
              <a:spcBef>
                <a:spcPts val="1600"/>
              </a:spcBef>
              <a:spcAft>
                <a:spcPts val="0"/>
              </a:spcAft>
              <a:buSzPts val="1200"/>
              <a:buNone/>
            </a:pPr>
            <a:r>
              <a:rPr lang="es" sz="1800" b="1"/>
              <a:t>Medio Plazo (202X-202X)</a:t>
            </a:r>
            <a:endParaRPr/>
          </a:p>
          <a:p>
            <a:pPr marL="742950" lvl="1" indent="-285750" algn="l" rtl="0">
              <a:lnSpc>
                <a:spcPct val="115000"/>
              </a:lnSpc>
              <a:spcBef>
                <a:spcPts val="0"/>
              </a:spcBef>
              <a:spcAft>
                <a:spcPts val="0"/>
              </a:spcAft>
              <a:buSzPts val="1200"/>
              <a:buChar char="○"/>
            </a:pPr>
            <a:r>
              <a:rPr lang="es" sz="1400"/>
              <a:t>&lt;Escribe aquí tu texto&gt;</a:t>
            </a:r>
            <a:endParaRPr/>
          </a:p>
          <a:p>
            <a:pPr marL="742950" lvl="1" indent="-285750" algn="l" rtl="0">
              <a:lnSpc>
                <a:spcPct val="115000"/>
              </a:lnSpc>
              <a:spcBef>
                <a:spcPts val="0"/>
              </a:spcBef>
              <a:spcAft>
                <a:spcPts val="0"/>
              </a:spcAft>
              <a:buSzPts val="1200"/>
              <a:buChar char="○"/>
            </a:pPr>
            <a:r>
              <a:rPr lang="es" sz="1400"/>
              <a:t>&lt;Escribe aquí tu texto&gt;</a:t>
            </a:r>
            <a:endParaRPr/>
          </a:p>
          <a:p>
            <a:pPr marL="742950" lvl="1" indent="-285750" algn="l" rtl="0">
              <a:lnSpc>
                <a:spcPct val="115000"/>
              </a:lnSpc>
              <a:spcBef>
                <a:spcPts val="0"/>
              </a:spcBef>
              <a:spcAft>
                <a:spcPts val="0"/>
              </a:spcAft>
              <a:buSzPts val="1200"/>
              <a:buChar char="○"/>
            </a:pPr>
            <a:r>
              <a:rPr lang="es" sz="1400"/>
              <a:t>……..</a:t>
            </a:r>
            <a:endParaRPr/>
          </a:p>
          <a:p>
            <a:pPr marL="742950" lvl="1" indent="-209550" algn="l" rtl="0">
              <a:lnSpc>
                <a:spcPct val="115000"/>
              </a:lnSpc>
              <a:spcBef>
                <a:spcPts val="0"/>
              </a:spcBef>
              <a:spcAft>
                <a:spcPts val="0"/>
              </a:spcAft>
              <a:buSzPts val="1200"/>
              <a:buNone/>
            </a:pPr>
            <a:endParaRPr sz="1400"/>
          </a:p>
          <a:p>
            <a:pPr marL="742950" lvl="1" indent="-209550" algn="l" rtl="0">
              <a:lnSpc>
                <a:spcPct val="115000"/>
              </a:lnSpc>
              <a:spcBef>
                <a:spcPts val="0"/>
              </a:spcBef>
              <a:spcAft>
                <a:spcPts val="0"/>
              </a:spcAft>
              <a:buSzPts val="1200"/>
              <a:buNone/>
            </a:pPr>
            <a:endParaRPr sz="1400"/>
          </a:p>
          <a:p>
            <a:pPr marL="0" lvl="0" indent="0" algn="l" rtl="0">
              <a:lnSpc>
                <a:spcPct val="115000"/>
              </a:lnSpc>
              <a:spcBef>
                <a:spcPts val="0"/>
              </a:spcBef>
              <a:spcAft>
                <a:spcPts val="0"/>
              </a:spcAft>
              <a:buSzPts val="1200"/>
              <a:buNone/>
            </a:pPr>
            <a:r>
              <a:rPr lang="es" sz="1800" b="1"/>
              <a:t>Largo Plazo (20XX-20xX)</a:t>
            </a:r>
            <a:endParaRPr/>
          </a:p>
          <a:p>
            <a:pPr marL="742950" lvl="1" indent="-285750" algn="l" rtl="0">
              <a:lnSpc>
                <a:spcPct val="115000"/>
              </a:lnSpc>
              <a:spcBef>
                <a:spcPts val="0"/>
              </a:spcBef>
              <a:spcAft>
                <a:spcPts val="0"/>
              </a:spcAft>
              <a:buSzPts val="1200"/>
              <a:buChar char="○"/>
            </a:pPr>
            <a:r>
              <a:rPr lang="es" sz="1400"/>
              <a:t>&lt;Escribe aquí tu texto&gt;</a:t>
            </a:r>
            <a:endParaRPr/>
          </a:p>
          <a:p>
            <a:pPr marL="742950" lvl="1" indent="-285750" algn="l" rtl="0">
              <a:lnSpc>
                <a:spcPct val="115000"/>
              </a:lnSpc>
              <a:spcBef>
                <a:spcPts val="0"/>
              </a:spcBef>
              <a:spcAft>
                <a:spcPts val="0"/>
              </a:spcAft>
              <a:buSzPts val="1200"/>
              <a:buChar char="○"/>
            </a:pPr>
            <a:r>
              <a:rPr lang="es" sz="1400"/>
              <a:t>&lt;Escribe aquí tu texto&gt;</a:t>
            </a:r>
            <a:endParaRPr/>
          </a:p>
          <a:p>
            <a:pPr marL="742950" lvl="1" indent="-285750" algn="l" rtl="0">
              <a:lnSpc>
                <a:spcPct val="115000"/>
              </a:lnSpc>
              <a:spcBef>
                <a:spcPts val="0"/>
              </a:spcBef>
              <a:spcAft>
                <a:spcPts val="0"/>
              </a:spcAft>
              <a:buSzPts val="1200"/>
              <a:buChar char="○"/>
            </a:pPr>
            <a:r>
              <a:rPr lang="es" sz="1400"/>
              <a:t>……..</a:t>
            </a:r>
            <a:endParaRPr/>
          </a:p>
          <a:p>
            <a:pPr marL="742950" lvl="1" indent="-209550" algn="l" rtl="0">
              <a:lnSpc>
                <a:spcPct val="115000"/>
              </a:lnSpc>
              <a:spcBef>
                <a:spcPts val="0"/>
              </a:spcBef>
              <a:spcAft>
                <a:spcPts val="0"/>
              </a:spcAft>
              <a:buSzPts val="1200"/>
              <a:buNone/>
            </a:pPr>
            <a:endParaRPr sz="1400"/>
          </a:p>
          <a:p>
            <a:pPr marL="0" lvl="0" indent="0" algn="l" rtl="0">
              <a:lnSpc>
                <a:spcPct val="115000"/>
              </a:lnSpc>
              <a:spcBef>
                <a:spcPts val="0"/>
              </a:spcBef>
              <a:spcAft>
                <a:spcPts val="0"/>
              </a:spcAft>
              <a:buSzPts val="1200"/>
              <a:buNone/>
            </a:pPr>
            <a:endParaRPr sz="1600"/>
          </a:p>
          <a:p>
            <a:pPr marL="0" lvl="0" indent="0" algn="l" rtl="0">
              <a:lnSpc>
                <a:spcPct val="115000"/>
              </a:lnSpc>
              <a:spcBef>
                <a:spcPts val="1600"/>
              </a:spcBef>
              <a:spcAft>
                <a:spcPts val="0"/>
              </a:spcAft>
              <a:buSzPts val="1200"/>
              <a:buNone/>
            </a:pPr>
            <a:endParaRPr sz="1600"/>
          </a:p>
          <a:p>
            <a:pPr marL="0" lvl="0" indent="0" algn="l" rtl="0">
              <a:lnSpc>
                <a:spcPct val="115000"/>
              </a:lnSpc>
              <a:spcBef>
                <a:spcPts val="1600"/>
              </a:spcBef>
              <a:spcAft>
                <a:spcPts val="1600"/>
              </a:spcAft>
              <a:buSzPts val="1200"/>
              <a:buNone/>
            </a:pPr>
            <a:endParaRPr sz="1600"/>
          </a:p>
        </p:txBody>
      </p:sp>
      <p:sp>
        <p:nvSpPr>
          <p:cNvPr id="332" name="Google Shape;332;p23"/>
          <p:cNvSpPr txBox="1">
            <a:spLocks noGrp="1"/>
          </p:cNvSpPr>
          <p:nvPr>
            <p:ph type="title"/>
          </p:nvPr>
        </p:nvSpPr>
        <p:spPr>
          <a:xfrm>
            <a:off x="4337500" y="818950"/>
            <a:ext cx="3753900" cy="962100"/>
          </a:xfrm>
          <a:prstGeom prst="rect">
            <a:avLst/>
          </a:prstGeom>
          <a:solidFill>
            <a:srgbClr val="2E86E6"/>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s"/>
              <a:t>xxx euros</a:t>
            </a:r>
            <a:endParaRPr/>
          </a:p>
        </p:txBody>
      </p:sp>
      <p:cxnSp>
        <p:nvCxnSpPr>
          <p:cNvPr id="333" name="Google Shape;333;p23"/>
          <p:cNvCxnSpPr>
            <a:stCxn id="332" idx="2"/>
            <a:endCxn id="334" idx="0"/>
          </p:cNvCxnSpPr>
          <p:nvPr/>
        </p:nvCxnSpPr>
        <p:spPr>
          <a:xfrm>
            <a:off x="6214450" y="1781050"/>
            <a:ext cx="0" cy="614400"/>
          </a:xfrm>
          <a:prstGeom prst="straightConnector1">
            <a:avLst/>
          </a:prstGeom>
          <a:noFill/>
          <a:ln w="9525" cap="flat" cmpd="sng">
            <a:solidFill>
              <a:schemeClr val="dk2"/>
            </a:solidFill>
            <a:prstDash val="solid"/>
            <a:round/>
            <a:headEnd type="none" w="sm" len="sm"/>
            <a:tailEnd type="none" w="sm" len="sm"/>
          </a:ln>
        </p:spPr>
      </p:cxnSp>
      <p:sp>
        <p:nvSpPr>
          <p:cNvPr id="334" name="Google Shape;334;p23"/>
          <p:cNvSpPr txBox="1">
            <a:spLocks noGrp="1"/>
          </p:cNvSpPr>
          <p:nvPr>
            <p:ph type="title"/>
          </p:nvPr>
        </p:nvSpPr>
        <p:spPr>
          <a:xfrm>
            <a:off x="4337500" y="2395476"/>
            <a:ext cx="3753900" cy="962100"/>
          </a:xfrm>
          <a:prstGeom prst="rect">
            <a:avLst/>
          </a:prstGeom>
          <a:solidFill>
            <a:srgbClr val="79B1E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s"/>
              <a:t>xxx euros</a:t>
            </a:r>
            <a:endParaRPr/>
          </a:p>
        </p:txBody>
      </p:sp>
      <p:cxnSp>
        <p:nvCxnSpPr>
          <p:cNvPr id="335" name="Google Shape;335;p23"/>
          <p:cNvCxnSpPr>
            <a:stCxn id="334" idx="2"/>
            <a:endCxn id="336" idx="0"/>
          </p:cNvCxnSpPr>
          <p:nvPr/>
        </p:nvCxnSpPr>
        <p:spPr>
          <a:xfrm>
            <a:off x="6214450" y="3357576"/>
            <a:ext cx="0" cy="614400"/>
          </a:xfrm>
          <a:prstGeom prst="straightConnector1">
            <a:avLst/>
          </a:prstGeom>
          <a:noFill/>
          <a:ln w="9525" cap="flat" cmpd="sng">
            <a:solidFill>
              <a:schemeClr val="dk2"/>
            </a:solidFill>
            <a:prstDash val="solid"/>
            <a:round/>
            <a:headEnd type="none" w="sm" len="sm"/>
            <a:tailEnd type="none" w="sm" len="sm"/>
          </a:ln>
        </p:spPr>
      </p:cxnSp>
      <p:sp>
        <p:nvSpPr>
          <p:cNvPr id="336" name="Google Shape;336;p23"/>
          <p:cNvSpPr txBox="1">
            <a:spLocks noGrp="1"/>
          </p:cNvSpPr>
          <p:nvPr>
            <p:ph type="title"/>
          </p:nvPr>
        </p:nvSpPr>
        <p:spPr>
          <a:xfrm>
            <a:off x="4337501" y="3971957"/>
            <a:ext cx="3753900" cy="962100"/>
          </a:xfrm>
          <a:prstGeom prst="rect">
            <a:avLst/>
          </a:prstGeom>
          <a:solidFill>
            <a:srgbClr val="CAEAFE"/>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s"/>
              <a:t>xxx euros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4886"/>
        </a:solidFill>
        <a:effectLst/>
      </p:bgPr>
    </p:bg>
    <p:spTree>
      <p:nvGrpSpPr>
        <p:cNvPr id="1" name="Shape 340"/>
        <p:cNvGrpSpPr/>
        <p:nvPr/>
      </p:nvGrpSpPr>
      <p:grpSpPr>
        <a:xfrm>
          <a:off x="0" y="0"/>
          <a:ext cx="0" cy="0"/>
          <a:chOff x="0" y="0"/>
          <a:chExt cx="0" cy="0"/>
        </a:xfrm>
      </p:grpSpPr>
      <p:sp>
        <p:nvSpPr>
          <p:cNvPr id="341" name="Google Shape;341;p24"/>
          <p:cNvSpPr txBox="1">
            <a:spLocks noGrp="1"/>
          </p:cNvSpPr>
          <p:nvPr>
            <p:ph type="title" idx="4294967295"/>
          </p:nvPr>
        </p:nvSpPr>
        <p:spPr>
          <a:xfrm>
            <a:off x="231725" y="3323445"/>
            <a:ext cx="2022300" cy="578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s" sz="1800">
                <a:solidFill>
                  <a:schemeClr val="lt1"/>
                </a:solidFill>
              </a:rPr>
              <a:t>Nombre del integrante 1</a:t>
            </a:r>
            <a:endParaRPr sz="1800">
              <a:solidFill>
                <a:schemeClr val="lt1"/>
              </a:solidFill>
            </a:endParaRPr>
          </a:p>
        </p:txBody>
      </p:sp>
      <p:sp>
        <p:nvSpPr>
          <p:cNvPr id="342" name="Google Shape;342;p24"/>
          <p:cNvSpPr/>
          <p:nvPr/>
        </p:nvSpPr>
        <p:spPr>
          <a:xfrm>
            <a:off x="0" y="0"/>
            <a:ext cx="9161100" cy="2484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4"/>
          <p:cNvSpPr txBox="1">
            <a:spLocks noGrp="1"/>
          </p:cNvSpPr>
          <p:nvPr>
            <p:ph type="title" idx="4294967295"/>
          </p:nvPr>
        </p:nvSpPr>
        <p:spPr>
          <a:xfrm>
            <a:off x="311700" y="220100"/>
            <a:ext cx="8520600" cy="101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s">
                <a:solidFill>
                  <a:srgbClr val="0D3A6D"/>
                </a:solidFill>
              </a:rPr>
              <a:t>Equipo líder del cambio</a:t>
            </a:r>
            <a:endParaRPr>
              <a:solidFill>
                <a:srgbClr val="0D3A6D"/>
              </a:solidFill>
            </a:endParaRPr>
          </a:p>
          <a:p>
            <a:pPr marL="0" lvl="0" indent="0" algn="ctr" rtl="0">
              <a:lnSpc>
                <a:spcPct val="100000"/>
              </a:lnSpc>
              <a:spcBef>
                <a:spcPts val="400"/>
              </a:spcBef>
              <a:spcAft>
                <a:spcPts val="400"/>
              </a:spcAft>
              <a:buSzPts val="3200"/>
              <a:buNone/>
            </a:pPr>
            <a:r>
              <a:rPr lang="es" sz="1600" i="1">
                <a:solidFill>
                  <a:srgbClr val="0D3A6D"/>
                </a:solidFill>
              </a:rPr>
              <a:t>¿Quiénes serán los impulsores de la transformación digital en nuestra organización?</a:t>
            </a:r>
            <a:endParaRPr sz="1600" i="1">
              <a:solidFill>
                <a:srgbClr val="0D3A6D"/>
              </a:solidFill>
            </a:endParaRPr>
          </a:p>
        </p:txBody>
      </p:sp>
      <p:pic>
        <p:nvPicPr>
          <p:cNvPr id="344" name="Google Shape;344;p24"/>
          <p:cNvPicPr preferRelativeResize="0"/>
          <p:nvPr/>
        </p:nvPicPr>
        <p:blipFill rotWithShape="1">
          <a:blip r:embed="rId3">
            <a:alphaModFix/>
          </a:blip>
          <a:srcRect/>
          <a:stretch/>
        </p:blipFill>
        <p:spPr>
          <a:xfrm>
            <a:off x="420725" y="1363020"/>
            <a:ext cx="1644300" cy="1644300"/>
          </a:xfrm>
          <a:prstGeom prst="ellipse">
            <a:avLst/>
          </a:prstGeom>
          <a:noFill/>
          <a:ln>
            <a:noFill/>
          </a:ln>
        </p:spPr>
      </p:pic>
      <p:pic>
        <p:nvPicPr>
          <p:cNvPr id="345" name="Google Shape;345;p24"/>
          <p:cNvPicPr preferRelativeResize="0"/>
          <p:nvPr/>
        </p:nvPicPr>
        <p:blipFill rotWithShape="1">
          <a:blip r:embed="rId4">
            <a:alphaModFix/>
          </a:blip>
          <a:srcRect t="9" b="8"/>
          <a:stretch/>
        </p:blipFill>
        <p:spPr>
          <a:xfrm>
            <a:off x="2638668" y="1363170"/>
            <a:ext cx="1644300" cy="1644000"/>
          </a:xfrm>
          <a:prstGeom prst="ellipse">
            <a:avLst/>
          </a:prstGeom>
          <a:noFill/>
          <a:ln>
            <a:noFill/>
          </a:ln>
        </p:spPr>
      </p:pic>
      <p:pic>
        <p:nvPicPr>
          <p:cNvPr id="346" name="Google Shape;346;p24"/>
          <p:cNvPicPr preferRelativeResize="0"/>
          <p:nvPr/>
        </p:nvPicPr>
        <p:blipFill rotWithShape="1">
          <a:blip r:embed="rId5">
            <a:alphaModFix/>
          </a:blip>
          <a:srcRect/>
          <a:stretch/>
        </p:blipFill>
        <p:spPr>
          <a:xfrm>
            <a:off x="4856629" y="1363008"/>
            <a:ext cx="1644300" cy="1644300"/>
          </a:xfrm>
          <a:prstGeom prst="ellipse">
            <a:avLst/>
          </a:prstGeom>
          <a:noFill/>
          <a:ln>
            <a:noFill/>
          </a:ln>
        </p:spPr>
      </p:pic>
      <p:sp>
        <p:nvSpPr>
          <p:cNvPr id="347" name="Google Shape;347;p24"/>
          <p:cNvSpPr txBox="1">
            <a:spLocks noGrp="1"/>
          </p:cNvSpPr>
          <p:nvPr>
            <p:ph type="body" idx="4294967295"/>
          </p:nvPr>
        </p:nvSpPr>
        <p:spPr>
          <a:xfrm>
            <a:off x="231725" y="3848064"/>
            <a:ext cx="2022300" cy="115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s" sz="1200">
                <a:solidFill>
                  <a:srgbClr val="FFFF00"/>
                </a:solidFill>
              </a:rPr>
              <a:t>Escribe aquí tu texto </a:t>
            </a:r>
            <a:endParaRPr sz="1200">
              <a:solidFill>
                <a:srgbClr val="FFFF00"/>
              </a:solidFill>
            </a:endParaRPr>
          </a:p>
        </p:txBody>
      </p:sp>
      <p:sp>
        <p:nvSpPr>
          <p:cNvPr id="348" name="Google Shape;348;p24"/>
          <p:cNvSpPr txBox="1">
            <a:spLocks noGrp="1"/>
          </p:cNvSpPr>
          <p:nvPr>
            <p:ph type="title" idx="4294967295"/>
          </p:nvPr>
        </p:nvSpPr>
        <p:spPr>
          <a:xfrm>
            <a:off x="2449668" y="3323445"/>
            <a:ext cx="2022300" cy="578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s" sz="1800">
                <a:solidFill>
                  <a:schemeClr val="lt1"/>
                </a:solidFill>
              </a:rPr>
              <a:t>Nombre del integrante 2</a:t>
            </a:r>
            <a:endParaRPr sz="1800">
              <a:solidFill>
                <a:schemeClr val="lt1"/>
              </a:solidFill>
            </a:endParaRPr>
          </a:p>
        </p:txBody>
      </p:sp>
      <p:sp>
        <p:nvSpPr>
          <p:cNvPr id="349" name="Google Shape;349;p24"/>
          <p:cNvSpPr txBox="1">
            <a:spLocks noGrp="1"/>
          </p:cNvSpPr>
          <p:nvPr>
            <p:ph type="title" idx="4294967295"/>
          </p:nvPr>
        </p:nvSpPr>
        <p:spPr>
          <a:xfrm>
            <a:off x="4667629" y="3323445"/>
            <a:ext cx="2022300" cy="578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s" sz="1800">
                <a:solidFill>
                  <a:schemeClr val="lt1"/>
                </a:solidFill>
              </a:rPr>
              <a:t>Nombre del integrante 3</a:t>
            </a:r>
            <a:endParaRPr sz="1800">
              <a:solidFill>
                <a:schemeClr val="lt1"/>
              </a:solidFill>
            </a:endParaRPr>
          </a:p>
        </p:txBody>
      </p:sp>
      <p:sp>
        <p:nvSpPr>
          <p:cNvPr id="350" name="Google Shape;350;p24"/>
          <p:cNvSpPr txBox="1">
            <a:spLocks noGrp="1"/>
          </p:cNvSpPr>
          <p:nvPr>
            <p:ph type="body" idx="4294967295"/>
          </p:nvPr>
        </p:nvSpPr>
        <p:spPr>
          <a:xfrm>
            <a:off x="2449668" y="3848064"/>
            <a:ext cx="2022300" cy="115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s" sz="1200">
                <a:solidFill>
                  <a:srgbClr val="FFFF00"/>
                </a:solidFill>
              </a:rPr>
              <a:t>Escribe aquí tu texto </a:t>
            </a:r>
            <a:endParaRPr sz="1200">
              <a:solidFill>
                <a:srgbClr val="FFFF00"/>
              </a:solidFill>
            </a:endParaRPr>
          </a:p>
        </p:txBody>
      </p:sp>
      <p:sp>
        <p:nvSpPr>
          <p:cNvPr id="351" name="Google Shape;351;p24"/>
          <p:cNvSpPr txBox="1">
            <a:spLocks noGrp="1"/>
          </p:cNvSpPr>
          <p:nvPr>
            <p:ph type="body" idx="4294967295"/>
          </p:nvPr>
        </p:nvSpPr>
        <p:spPr>
          <a:xfrm>
            <a:off x="4667629" y="3848064"/>
            <a:ext cx="2022300" cy="115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s" sz="1200">
                <a:solidFill>
                  <a:srgbClr val="FFFF00"/>
                </a:solidFill>
              </a:rPr>
              <a:t>Escribe aquí tu texto </a:t>
            </a:r>
            <a:endParaRPr sz="1200">
              <a:solidFill>
                <a:srgbClr val="FFFF00"/>
              </a:solidFill>
            </a:endParaRPr>
          </a:p>
        </p:txBody>
      </p:sp>
      <p:pic>
        <p:nvPicPr>
          <p:cNvPr id="352" name="Google Shape;352;p24"/>
          <p:cNvPicPr preferRelativeResize="0"/>
          <p:nvPr/>
        </p:nvPicPr>
        <p:blipFill rotWithShape="1">
          <a:blip r:embed="rId6">
            <a:alphaModFix/>
          </a:blip>
          <a:srcRect/>
          <a:stretch/>
        </p:blipFill>
        <p:spPr>
          <a:xfrm>
            <a:off x="7074590" y="1363020"/>
            <a:ext cx="1644300" cy="1644300"/>
          </a:xfrm>
          <a:prstGeom prst="ellipse">
            <a:avLst/>
          </a:prstGeom>
          <a:noFill/>
          <a:ln>
            <a:noFill/>
          </a:ln>
        </p:spPr>
      </p:pic>
      <p:sp>
        <p:nvSpPr>
          <p:cNvPr id="353" name="Google Shape;353;p24"/>
          <p:cNvSpPr txBox="1">
            <a:spLocks noGrp="1"/>
          </p:cNvSpPr>
          <p:nvPr>
            <p:ph type="title" idx="4294967295"/>
          </p:nvPr>
        </p:nvSpPr>
        <p:spPr>
          <a:xfrm>
            <a:off x="6885590" y="3323445"/>
            <a:ext cx="2022300" cy="578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s" sz="1800">
                <a:solidFill>
                  <a:schemeClr val="lt1"/>
                </a:solidFill>
              </a:rPr>
              <a:t>Nombre del integrante 4</a:t>
            </a:r>
            <a:endParaRPr sz="1800">
              <a:solidFill>
                <a:schemeClr val="lt1"/>
              </a:solidFill>
            </a:endParaRPr>
          </a:p>
        </p:txBody>
      </p:sp>
      <p:sp>
        <p:nvSpPr>
          <p:cNvPr id="354" name="Google Shape;354;p24"/>
          <p:cNvSpPr txBox="1">
            <a:spLocks noGrp="1"/>
          </p:cNvSpPr>
          <p:nvPr>
            <p:ph type="body" idx="4294967295"/>
          </p:nvPr>
        </p:nvSpPr>
        <p:spPr>
          <a:xfrm>
            <a:off x="6885590" y="3848064"/>
            <a:ext cx="2022300" cy="115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s" sz="1200">
                <a:solidFill>
                  <a:srgbClr val="FFFF00"/>
                </a:solidFill>
              </a:rPr>
              <a:t>Escribe aquí tu texto </a:t>
            </a:r>
            <a:endParaRPr sz="120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04886"/>
        </a:solidFill>
        <a:effectLst/>
      </p:bgPr>
    </p:bg>
    <p:spTree>
      <p:nvGrpSpPr>
        <p:cNvPr id="1" name="Shape 358"/>
        <p:cNvGrpSpPr/>
        <p:nvPr/>
      </p:nvGrpSpPr>
      <p:grpSpPr>
        <a:xfrm>
          <a:off x="0" y="0"/>
          <a:ext cx="0" cy="0"/>
          <a:chOff x="0" y="0"/>
          <a:chExt cx="0" cy="0"/>
        </a:xfrm>
      </p:grpSpPr>
      <p:sp>
        <p:nvSpPr>
          <p:cNvPr id="359" name="Google Shape;359;p25"/>
          <p:cNvSpPr txBox="1">
            <a:spLocks noGrp="1"/>
          </p:cNvSpPr>
          <p:nvPr>
            <p:ph type="title"/>
          </p:nvPr>
        </p:nvSpPr>
        <p:spPr>
          <a:xfrm>
            <a:off x="158700" y="0"/>
            <a:ext cx="3939000" cy="500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s"/>
              <a:t>Formación necesaria del equipo</a:t>
            </a:r>
            <a:endParaRPr/>
          </a:p>
        </p:txBody>
      </p:sp>
      <p:graphicFrame>
        <p:nvGraphicFramePr>
          <p:cNvPr id="360" name="Google Shape;360;p25"/>
          <p:cNvGraphicFramePr/>
          <p:nvPr/>
        </p:nvGraphicFramePr>
        <p:xfrm>
          <a:off x="34463" y="630670"/>
          <a:ext cx="3000000" cy="3000000"/>
        </p:xfrm>
        <a:graphic>
          <a:graphicData uri="http://schemas.openxmlformats.org/drawingml/2006/table">
            <a:tbl>
              <a:tblPr>
                <a:noFill/>
                <a:tableStyleId>{DC8D459B-C575-4099-8446-5F8F27E3CB90}</a:tableStyleId>
              </a:tblPr>
              <a:tblGrid>
                <a:gridCol w="3025025">
                  <a:extLst>
                    <a:ext uri="{9D8B030D-6E8A-4147-A177-3AD203B41FA5}">
                      <a16:colId xmlns:a16="http://schemas.microsoft.com/office/drawing/2014/main" val="20000"/>
                    </a:ext>
                  </a:extLst>
                </a:gridCol>
                <a:gridCol w="3025025">
                  <a:extLst>
                    <a:ext uri="{9D8B030D-6E8A-4147-A177-3AD203B41FA5}">
                      <a16:colId xmlns:a16="http://schemas.microsoft.com/office/drawing/2014/main" val="20001"/>
                    </a:ext>
                  </a:extLst>
                </a:gridCol>
                <a:gridCol w="3025025">
                  <a:extLst>
                    <a:ext uri="{9D8B030D-6E8A-4147-A177-3AD203B41FA5}">
                      <a16:colId xmlns:a16="http://schemas.microsoft.com/office/drawing/2014/main" val="20002"/>
                    </a:ext>
                  </a:extLst>
                </a:gridCol>
              </a:tblGrid>
              <a:tr h="382850">
                <a:tc>
                  <a:txBody>
                    <a:bodyPr/>
                    <a:lstStyle/>
                    <a:p>
                      <a:pPr marL="0" marR="0" lvl="0" indent="0" algn="ctr" rtl="0">
                        <a:lnSpc>
                          <a:spcPct val="100000"/>
                        </a:lnSpc>
                        <a:spcBef>
                          <a:spcPts val="0"/>
                        </a:spcBef>
                        <a:spcAft>
                          <a:spcPts val="0"/>
                        </a:spcAft>
                        <a:buClr>
                          <a:srgbClr val="000000"/>
                        </a:buClr>
                        <a:buSzPts val="1400"/>
                        <a:buFont typeface="Arial"/>
                        <a:buNone/>
                      </a:pPr>
                      <a:r>
                        <a:rPr lang="es" sz="1400" b="1" u="none" strike="noStrike" cap="none">
                          <a:solidFill>
                            <a:srgbClr val="FFFFFF"/>
                          </a:solidFill>
                        </a:rPr>
                        <a:t>Curso/Programa</a:t>
                      </a:r>
                      <a:endParaRPr sz="1400" b="1" u="none" strike="noStrike" cap="none">
                        <a:solidFill>
                          <a:srgbClr val="FFFFFF"/>
                        </a:solidFill>
                      </a:endParaRPr>
                    </a:p>
                  </a:txBody>
                  <a:tcPr marL="91425" marR="91425" marT="91425" marB="91425">
                    <a:solidFill>
                      <a:srgbClr val="3C78D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b="1" u="none" strike="noStrike" cap="none">
                          <a:solidFill>
                            <a:schemeClr val="lt1"/>
                          </a:solidFill>
                        </a:rPr>
                        <a:t>Departamento / Personas</a:t>
                      </a:r>
                      <a:endParaRPr sz="1000" u="none" strike="noStrike" cap="none"/>
                    </a:p>
                  </a:txBody>
                  <a:tcPr marL="91425" marR="91425" marT="91425" marB="91425">
                    <a:solidFill>
                      <a:srgbClr val="66666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b="1" u="none" strike="noStrike" cap="none">
                          <a:solidFill>
                            <a:schemeClr val="lt1"/>
                          </a:solidFill>
                        </a:rPr>
                        <a:t>Duración</a:t>
                      </a:r>
                      <a:endParaRPr sz="1000" u="none" strike="noStrike" cap="none"/>
                    </a:p>
                  </a:txBody>
                  <a:tcPr marL="91425" marR="91425" marT="91425" marB="91425">
                    <a:solidFill>
                      <a:srgbClr val="666666"/>
                    </a:solidFill>
                  </a:tcPr>
                </a:tc>
                <a:extLst>
                  <a:ext uri="{0D108BD9-81ED-4DB2-BD59-A6C34878D82A}">
                    <a16:rowId xmlns:a16="http://schemas.microsoft.com/office/drawing/2014/main" val="10000"/>
                  </a:ext>
                </a:extLst>
              </a:tr>
              <a:tr h="420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1"/>
                  </a:ext>
                </a:extLst>
              </a:tr>
              <a:tr h="3780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2"/>
                  </a:ext>
                </a:extLst>
              </a:tr>
              <a:tr h="3780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3"/>
                  </a:ext>
                </a:extLst>
              </a:tr>
              <a:tr h="3780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4"/>
                  </a:ext>
                </a:extLst>
              </a:tr>
              <a:tr h="3780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5"/>
                  </a:ext>
                </a:extLst>
              </a:tr>
              <a:tr h="3780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6"/>
                  </a:ext>
                </a:extLst>
              </a:tr>
              <a:tr h="3780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7"/>
                  </a:ext>
                </a:extLst>
              </a:tr>
              <a:tr h="3865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8"/>
                  </a:ext>
                </a:extLst>
              </a:tr>
              <a:tr h="3865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9"/>
                  </a:ext>
                </a:extLst>
              </a:tr>
              <a:tr h="386575">
                <a:tc>
                  <a:txBody>
                    <a:bodyPr/>
                    <a:lstStyle/>
                    <a:p>
                      <a:pPr marL="0" marR="0" lvl="0" indent="0" algn="l" rtl="0">
                        <a:lnSpc>
                          <a:spcPct val="100000"/>
                        </a:lnSpc>
                        <a:spcBef>
                          <a:spcPts val="0"/>
                        </a:spcBef>
                        <a:spcAft>
                          <a:spcPts val="0"/>
                        </a:spcAft>
                        <a:buClr>
                          <a:srgbClr val="000000"/>
                        </a:buClr>
                        <a:buSzPts val="800"/>
                        <a:buFont typeface="Arial"/>
                        <a:buNone/>
                      </a:pPr>
                      <a:endParaRPr sz="800" b="1" u="none" strike="noStrike" cap="none">
                        <a:latin typeface="Roboto"/>
                        <a:ea typeface="Roboto"/>
                        <a:cs typeface="Roboto"/>
                        <a:sym typeface="Robot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1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3A6D"/>
        </a:solidFill>
        <a:effectLst/>
      </p:bgPr>
    </p:bg>
    <p:spTree>
      <p:nvGrpSpPr>
        <p:cNvPr id="1" name="Shape 128"/>
        <p:cNvGrpSpPr/>
        <p:nvPr/>
      </p:nvGrpSpPr>
      <p:grpSpPr>
        <a:xfrm>
          <a:off x="0" y="0"/>
          <a:ext cx="0" cy="0"/>
          <a:chOff x="0" y="0"/>
          <a:chExt cx="0" cy="0"/>
        </a:xfrm>
      </p:grpSpPr>
      <p:pic>
        <p:nvPicPr>
          <p:cNvPr id="129" name="Google Shape;129;p3"/>
          <p:cNvPicPr preferRelativeResize="0"/>
          <p:nvPr/>
        </p:nvPicPr>
        <p:blipFill rotWithShape="1">
          <a:blip r:embed="rId3">
            <a:alphaModFix/>
          </a:blip>
          <a:srcRect l="32182" r="18235"/>
          <a:stretch/>
        </p:blipFill>
        <p:spPr>
          <a:xfrm>
            <a:off x="-9150" y="3073"/>
            <a:ext cx="4164874" cy="5143500"/>
          </a:xfrm>
          <a:prstGeom prst="rect">
            <a:avLst/>
          </a:prstGeom>
          <a:noFill/>
          <a:ln>
            <a:noFill/>
          </a:ln>
        </p:spPr>
      </p:pic>
      <p:sp>
        <p:nvSpPr>
          <p:cNvPr id="130" name="Google Shape;130;p3"/>
          <p:cNvSpPr txBox="1">
            <a:spLocks noGrp="1"/>
          </p:cNvSpPr>
          <p:nvPr>
            <p:ph type="title"/>
          </p:nvPr>
        </p:nvSpPr>
        <p:spPr>
          <a:xfrm>
            <a:off x="207967" y="1671575"/>
            <a:ext cx="3678600" cy="1482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1"/>
              </a:buClr>
              <a:buSzPts val="4200"/>
              <a:buNone/>
            </a:pPr>
            <a:r>
              <a:rPr lang="es">
                <a:solidFill>
                  <a:schemeClr val="lt1"/>
                </a:solidFill>
              </a:rPr>
              <a:t>Diagnóstico</a:t>
            </a:r>
            <a:br>
              <a:rPr lang="es">
                <a:solidFill>
                  <a:schemeClr val="lt1"/>
                </a:solidFill>
              </a:rPr>
            </a:br>
            <a:r>
              <a:rPr lang="es">
                <a:solidFill>
                  <a:schemeClr val="lt1"/>
                </a:solidFill>
              </a:rPr>
              <a:t>y Reflexión Estratégica</a:t>
            </a:r>
            <a:endParaRPr>
              <a:solidFill>
                <a:schemeClr val="lt1"/>
              </a:solidFill>
            </a:endParaRPr>
          </a:p>
        </p:txBody>
      </p:sp>
      <p:sp>
        <p:nvSpPr>
          <p:cNvPr id="131" name="Google Shape;131;p3"/>
          <p:cNvSpPr txBox="1">
            <a:spLocks noGrp="1"/>
          </p:cNvSpPr>
          <p:nvPr>
            <p:ph type="body" idx="2"/>
          </p:nvPr>
        </p:nvSpPr>
        <p:spPr>
          <a:xfrm>
            <a:off x="4804825" y="1159418"/>
            <a:ext cx="3971700" cy="3331500"/>
          </a:xfrm>
          <a:prstGeom prst="rect">
            <a:avLst/>
          </a:prstGeom>
          <a:noFill/>
          <a:ln>
            <a:noFill/>
          </a:ln>
        </p:spPr>
        <p:txBody>
          <a:bodyPr spcFirstLastPara="1" wrap="square" lIns="91425" tIns="91425" rIns="91425" bIns="91425" anchor="ctr" anchorCtr="0">
            <a:noAutofit/>
          </a:bodyPr>
          <a:lstStyle/>
          <a:p>
            <a:pPr marL="285750" lvl="0" indent="-171450" algn="l" rtl="0">
              <a:lnSpc>
                <a:spcPct val="115000"/>
              </a:lnSpc>
              <a:spcBef>
                <a:spcPts val="0"/>
              </a:spcBef>
              <a:spcAft>
                <a:spcPts val="0"/>
              </a:spcAft>
              <a:buSzPts val="1800"/>
              <a:buNone/>
            </a:pPr>
            <a:endParaRPr b="1"/>
          </a:p>
          <a:p>
            <a:pPr marL="285750" lvl="0" indent="-171450" algn="l" rtl="0">
              <a:lnSpc>
                <a:spcPct val="115000"/>
              </a:lnSpc>
              <a:spcBef>
                <a:spcPts val="0"/>
              </a:spcBef>
              <a:spcAft>
                <a:spcPts val="0"/>
              </a:spcAft>
              <a:buSzPts val="1800"/>
              <a:buNone/>
            </a:pPr>
            <a:endParaRPr b="1"/>
          </a:p>
          <a:p>
            <a:pPr marL="285750" lvl="0" indent="-285750" algn="l" rtl="0">
              <a:lnSpc>
                <a:spcPct val="115000"/>
              </a:lnSpc>
              <a:spcBef>
                <a:spcPts val="0"/>
              </a:spcBef>
              <a:spcAft>
                <a:spcPts val="0"/>
              </a:spcAft>
              <a:buSzPts val="1800"/>
              <a:buChar char="●"/>
            </a:pPr>
            <a:r>
              <a:rPr lang="es" b="1"/>
              <a:t>Análisis Interno: </a:t>
            </a:r>
            <a:r>
              <a:rPr lang="es"/>
              <a:t>cómo se encuentra tu empresa en cuanto a su transformación digital</a:t>
            </a:r>
            <a:endParaRPr b="1"/>
          </a:p>
          <a:p>
            <a:pPr marL="285750" lvl="0" indent="-171450" algn="l" rtl="0">
              <a:lnSpc>
                <a:spcPct val="115000"/>
              </a:lnSpc>
              <a:spcBef>
                <a:spcPts val="0"/>
              </a:spcBef>
              <a:spcAft>
                <a:spcPts val="0"/>
              </a:spcAft>
              <a:buSzPts val="1800"/>
              <a:buNone/>
            </a:pPr>
            <a:endParaRPr b="1"/>
          </a:p>
          <a:p>
            <a:pPr marL="285750" lvl="0" indent="-285750" algn="l" rtl="0">
              <a:lnSpc>
                <a:spcPct val="115000"/>
              </a:lnSpc>
              <a:spcBef>
                <a:spcPts val="0"/>
              </a:spcBef>
              <a:spcAft>
                <a:spcPts val="0"/>
              </a:spcAft>
              <a:buSzPts val="1800"/>
              <a:buChar char="●"/>
            </a:pPr>
            <a:r>
              <a:rPr lang="es" b="1"/>
              <a:t>Análisis Externo: </a:t>
            </a:r>
            <a:r>
              <a:rPr lang="es"/>
              <a:t>e</a:t>
            </a:r>
            <a:r>
              <a:rPr lang="es" sz="1800"/>
              <a:t>strategias, modelos de negocio y productos ofrecidos por competidores y empresas innovadoras</a:t>
            </a:r>
            <a:endParaRPr/>
          </a:p>
          <a:p>
            <a:pPr marL="285750" lvl="0" indent="-171450" algn="l" rtl="0">
              <a:lnSpc>
                <a:spcPct val="115000"/>
              </a:lnSpc>
              <a:spcBef>
                <a:spcPts val="0"/>
              </a:spcBef>
              <a:spcAft>
                <a:spcPts val="0"/>
              </a:spcAft>
              <a:buSzPts val="1800"/>
              <a:buNone/>
            </a:pPr>
            <a:endParaRPr/>
          </a:p>
          <a:p>
            <a:pPr marL="285750" lvl="0" indent="-285750" algn="l" rtl="0">
              <a:lnSpc>
                <a:spcPct val="115000"/>
              </a:lnSpc>
              <a:spcBef>
                <a:spcPts val="0"/>
              </a:spcBef>
              <a:spcAft>
                <a:spcPts val="0"/>
              </a:spcAft>
              <a:buSzPts val="1800"/>
              <a:buChar char="●"/>
            </a:pPr>
            <a:r>
              <a:rPr lang="es" sz="1800"/>
              <a:t>Definición inicial de </a:t>
            </a:r>
            <a:r>
              <a:rPr lang="es" sz="1800" b="1"/>
              <a:t>principales </a:t>
            </a:r>
            <a:r>
              <a:rPr lang="es" b="1"/>
              <a:t>Á</a:t>
            </a:r>
            <a:r>
              <a:rPr lang="es" sz="1800" b="1"/>
              <a:t>reas de Actuación</a:t>
            </a:r>
            <a:endParaRPr/>
          </a:p>
          <a:p>
            <a:pPr marL="285750" lvl="0" indent="-171450" algn="l" rtl="0">
              <a:lnSpc>
                <a:spcPct val="115000"/>
              </a:lnSpc>
              <a:spcBef>
                <a:spcPts val="0"/>
              </a:spcBef>
              <a:spcAft>
                <a:spcPts val="0"/>
              </a:spcAft>
              <a:buSzPts val="1800"/>
              <a:buNone/>
            </a:pPr>
            <a:endParaRPr b="1"/>
          </a:p>
          <a:p>
            <a:pPr marL="0" lvl="0" indent="0" algn="l" rtl="0">
              <a:lnSpc>
                <a:spcPct val="115000"/>
              </a:lnSpc>
              <a:spcBef>
                <a:spcPts val="1600"/>
              </a:spcBef>
              <a:spcAft>
                <a:spcPts val="1600"/>
              </a:spcAft>
              <a:buSzPts val="1800"/>
              <a:buNone/>
            </a:pP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4886"/>
        </a:solidFill>
        <a:effectLst/>
      </p:bgPr>
    </p:bg>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158699" y="0"/>
            <a:ext cx="8862925" cy="500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s"/>
              <a:t>Análisis interno – TEST DE DIAGNÓSTICO DIGITAL</a:t>
            </a:r>
            <a:endParaRPr/>
          </a:p>
        </p:txBody>
      </p:sp>
      <p:sp>
        <p:nvSpPr>
          <p:cNvPr id="137" name="Google Shape;137;p4"/>
          <p:cNvSpPr txBox="1"/>
          <p:nvPr/>
        </p:nvSpPr>
        <p:spPr>
          <a:xfrm>
            <a:off x="504681" y="757023"/>
            <a:ext cx="7569199"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 sz="1200" b="1" i="0" u="none" strike="noStrike" cap="none">
                <a:solidFill>
                  <a:srgbClr val="000000"/>
                </a:solidFill>
                <a:latin typeface="Arial"/>
                <a:ea typeface="Arial"/>
                <a:cs typeface="Arial"/>
                <a:sym typeface="Arial"/>
              </a:rPr>
              <a:t>Herramienta de autodiagnóstico para la evaluación de la madurez digital</a:t>
            </a:r>
            <a:endParaRPr/>
          </a:p>
        </p:txBody>
      </p:sp>
      <p:graphicFrame>
        <p:nvGraphicFramePr>
          <p:cNvPr id="138" name="Google Shape;138;p4"/>
          <p:cNvGraphicFramePr/>
          <p:nvPr/>
        </p:nvGraphicFramePr>
        <p:xfrm>
          <a:off x="325581" y="1289336"/>
          <a:ext cx="3000000" cy="3000000"/>
        </p:xfrm>
        <a:graphic>
          <a:graphicData uri="http://schemas.openxmlformats.org/drawingml/2006/table">
            <a:tbl>
              <a:tblPr firstRow="1" bandRow="1">
                <a:noFill/>
                <a:tableStyleId>{DC8D459B-C575-4099-8446-5F8F27E3CB90}</a:tableStyleId>
              </a:tblPr>
              <a:tblGrid>
                <a:gridCol w="4329850">
                  <a:extLst>
                    <a:ext uri="{9D8B030D-6E8A-4147-A177-3AD203B41FA5}">
                      <a16:colId xmlns:a16="http://schemas.microsoft.com/office/drawing/2014/main" val="20000"/>
                    </a:ext>
                  </a:extLst>
                </a:gridCol>
                <a:gridCol w="4329850">
                  <a:extLst>
                    <a:ext uri="{9D8B030D-6E8A-4147-A177-3AD203B41FA5}">
                      <a16:colId xmlns:a16="http://schemas.microsoft.com/office/drawing/2014/main" val="20001"/>
                    </a:ext>
                  </a:extLst>
                </a:gridCol>
              </a:tblGrid>
              <a:tr h="596425">
                <a:tc>
                  <a:txBody>
                    <a:bodyPr/>
                    <a:lstStyle/>
                    <a:p>
                      <a:pPr marL="0" marR="0" lvl="0" indent="0" algn="l" rtl="0">
                        <a:lnSpc>
                          <a:spcPct val="100000"/>
                        </a:lnSpc>
                        <a:spcBef>
                          <a:spcPts val="0"/>
                        </a:spcBef>
                        <a:spcAft>
                          <a:spcPts val="0"/>
                        </a:spcAft>
                        <a:buNone/>
                      </a:pPr>
                      <a:r>
                        <a:rPr lang="es" sz="1100" b="1" i="1" u="none" strike="noStrike" cap="none"/>
                        <a:t>Nivel de madurez digital de tu empresa</a:t>
                      </a:r>
                      <a:endParaRPr/>
                    </a:p>
                  </a:txBody>
                  <a:tcPr marL="91450" marR="91450" marT="45725" marB="45725">
                    <a:solidFill>
                      <a:srgbClr val="BEFAD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s" sz="1100" b="1" i="1" u="none" strike="noStrike" cap="none">
                          <a:solidFill>
                            <a:srgbClr val="000000"/>
                          </a:solidFill>
                          <a:latin typeface="Arial"/>
                          <a:ea typeface="Arial"/>
                          <a:cs typeface="Arial"/>
                          <a:sym typeface="Arial"/>
                        </a:rPr>
                        <a:t>Análisis comparativo del nivel de madurez de </a:t>
                      </a:r>
                      <a:endParaRPr/>
                    </a:p>
                    <a:p>
                      <a:pPr marL="0" marR="0" lvl="0" indent="0" algn="l" rtl="0">
                        <a:lnSpc>
                          <a:spcPct val="100000"/>
                        </a:lnSpc>
                        <a:spcBef>
                          <a:spcPts val="0"/>
                        </a:spcBef>
                        <a:spcAft>
                          <a:spcPts val="0"/>
                        </a:spcAft>
                        <a:buClr>
                          <a:srgbClr val="000000"/>
                        </a:buClr>
                        <a:buSzPts val="1100"/>
                        <a:buFont typeface="Arial"/>
                        <a:buNone/>
                      </a:pPr>
                      <a:r>
                        <a:rPr lang="es" sz="1100" b="1" i="1" u="none" strike="noStrike" cap="none">
                          <a:solidFill>
                            <a:srgbClr val="000000"/>
                          </a:solidFill>
                          <a:latin typeface="Arial"/>
                          <a:ea typeface="Arial"/>
                          <a:cs typeface="Arial"/>
                          <a:sym typeface="Arial"/>
                        </a:rPr>
                        <a:t>tu  empresa con respecto a otras</a:t>
                      </a:r>
                      <a:endParaRPr sz="1400" u="none" strike="noStrike" cap="none"/>
                    </a:p>
                  </a:txBody>
                  <a:tcPr marL="91450" marR="91450" marT="45725" marB="45725">
                    <a:solidFill>
                      <a:srgbClr val="BEFADD"/>
                    </a:solidFill>
                  </a:tcPr>
                </a:tc>
                <a:extLst>
                  <a:ext uri="{0D108BD9-81ED-4DB2-BD59-A6C34878D82A}">
                    <a16:rowId xmlns:a16="http://schemas.microsoft.com/office/drawing/2014/main" val="10000"/>
                  </a:ext>
                </a:extLst>
              </a:tr>
              <a:tr h="3099700">
                <a:tc>
                  <a:txBody>
                    <a:bodyPr/>
                    <a:lstStyle/>
                    <a:p>
                      <a:pPr marL="0" marR="0" lvl="0" indent="0" algn="l" rtl="0">
                        <a:lnSpc>
                          <a:spcPct val="100000"/>
                        </a:lnSpc>
                        <a:spcBef>
                          <a:spcPts val="0"/>
                        </a:spcBef>
                        <a:spcAft>
                          <a:spcPts val="0"/>
                        </a:spcAft>
                        <a:buClr>
                          <a:srgbClr val="000000"/>
                        </a:buClr>
                        <a:buSzPts val="1100"/>
                        <a:buFont typeface="Arial"/>
                        <a:buNone/>
                      </a:pPr>
                      <a:r>
                        <a:rPr lang="es" sz="1100" u="none" strike="noStrike" cap="none">
                          <a:latin typeface="Roboto"/>
                          <a:ea typeface="Roboto"/>
                          <a:cs typeface="Roboto"/>
                          <a:sym typeface="Roboto"/>
                        </a:rPr>
                        <a:t>&lt;incluye aquí tu resultado &gt; </a:t>
                      </a:r>
                      <a:endParaRPr sz="1100" b="1" u="none" strike="noStrike" cap="none">
                        <a:latin typeface="Roboto"/>
                        <a:ea typeface="Roboto"/>
                        <a:cs typeface="Roboto"/>
                        <a:sym typeface="Roboto"/>
                      </a:endParaRPr>
                    </a:p>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s" sz="1100" u="none" strike="noStrike" cap="none">
                          <a:latin typeface="Roboto"/>
                          <a:ea typeface="Roboto"/>
                          <a:cs typeface="Roboto"/>
                          <a:sym typeface="Roboto"/>
                        </a:rPr>
                        <a:t>&lt;incluye aquí tu resultado &gt; </a:t>
                      </a:r>
                      <a:endParaRPr sz="1100" b="1" u="none" strike="noStrike" cap="none">
                        <a:latin typeface="Roboto"/>
                        <a:ea typeface="Roboto"/>
                        <a:cs typeface="Roboto"/>
                        <a:sym typeface="Roboto"/>
                      </a:endParaRPr>
                    </a:p>
                    <a:p>
                      <a:pPr marL="0" marR="0" lvl="0" indent="0" algn="l" rtl="0">
                        <a:lnSpc>
                          <a:spcPct val="100000"/>
                        </a:lnSpc>
                        <a:spcBef>
                          <a:spcPts val="0"/>
                        </a:spcBef>
                        <a:spcAft>
                          <a:spcPts val="0"/>
                        </a:spcAft>
                        <a:buNone/>
                      </a:pPr>
                      <a:endParaRPr sz="1100" u="none" strike="noStrike" cap="none"/>
                    </a:p>
                  </a:txBody>
                  <a:tcPr marL="91450" marR="91450" marT="45725" marB="45725"/>
                </a:tc>
                <a:extLst>
                  <a:ext uri="{0D108BD9-81ED-4DB2-BD59-A6C34878D82A}">
                    <a16:rowId xmlns:a16="http://schemas.microsoft.com/office/drawing/2014/main" val="10001"/>
                  </a:ext>
                </a:extLst>
              </a:tr>
            </a:tbl>
          </a:graphicData>
        </a:graphic>
      </p:graphicFrame>
      <p:pic>
        <p:nvPicPr>
          <p:cNvPr id="139" name="Google Shape;139;p4"/>
          <p:cNvPicPr preferRelativeResize="0"/>
          <p:nvPr/>
        </p:nvPicPr>
        <p:blipFill rotWithShape="1">
          <a:blip r:embed="rId3">
            <a:alphaModFix/>
          </a:blip>
          <a:srcRect/>
          <a:stretch/>
        </p:blipFill>
        <p:spPr>
          <a:xfrm>
            <a:off x="3565261" y="1332388"/>
            <a:ext cx="617125" cy="483863"/>
          </a:xfrm>
          <a:prstGeom prst="rect">
            <a:avLst/>
          </a:prstGeom>
          <a:noFill/>
          <a:ln>
            <a:noFill/>
          </a:ln>
        </p:spPr>
      </p:pic>
      <p:pic>
        <p:nvPicPr>
          <p:cNvPr id="140" name="Google Shape;140;p4"/>
          <p:cNvPicPr preferRelativeResize="0"/>
          <p:nvPr/>
        </p:nvPicPr>
        <p:blipFill rotWithShape="1">
          <a:blip r:embed="rId4">
            <a:alphaModFix/>
          </a:blip>
          <a:srcRect/>
          <a:stretch/>
        </p:blipFill>
        <p:spPr>
          <a:xfrm>
            <a:off x="7941365" y="1290897"/>
            <a:ext cx="1043936" cy="582399"/>
          </a:xfrm>
          <a:prstGeom prst="rect">
            <a:avLst/>
          </a:prstGeom>
          <a:noFill/>
          <a:ln>
            <a:noFill/>
          </a:ln>
        </p:spPr>
      </p:pic>
      <p:pic>
        <p:nvPicPr>
          <p:cNvPr id="141" name="Google Shape;141;p4"/>
          <p:cNvPicPr preferRelativeResize="0"/>
          <p:nvPr/>
        </p:nvPicPr>
        <p:blipFill rotWithShape="1">
          <a:blip r:embed="rId5">
            <a:alphaModFix/>
          </a:blip>
          <a:srcRect/>
          <a:stretch/>
        </p:blipFill>
        <p:spPr>
          <a:xfrm>
            <a:off x="5774264" y="57946"/>
            <a:ext cx="1515547" cy="4649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D3A6D"/>
        </a:solidFill>
        <a:effectLst/>
      </p:bgPr>
    </p:bg>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158700" y="0"/>
            <a:ext cx="3939000" cy="500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s"/>
              <a:t>Análisis Externo - Otras Empresas</a:t>
            </a:r>
            <a:endParaRPr/>
          </a:p>
        </p:txBody>
      </p:sp>
      <p:graphicFrame>
        <p:nvGraphicFramePr>
          <p:cNvPr id="147" name="Google Shape;147;p5"/>
          <p:cNvGraphicFramePr/>
          <p:nvPr/>
        </p:nvGraphicFramePr>
        <p:xfrm>
          <a:off x="107025" y="667150"/>
          <a:ext cx="3000000" cy="3000000"/>
        </p:xfrm>
        <a:graphic>
          <a:graphicData uri="http://schemas.openxmlformats.org/drawingml/2006/table">
            <a:tbl>
              <a:tblPr>
                <a:noFill/>
                <a:tableStyleId>{DC8D459B-C575-4099-8446-5F8F27E3CB90}</a:tableStyleId>
              </a:tblPr>
              <a:tblGrid>
                <a:gridCol w="2243275">
                  <a:extLst>
                    <a:ext uri="{9D8B030D-6E8A-4147-A177-3AD203B41FA5}">
                      <a16:colId xmlns:a16="http://schemas.microsoft.com/office/drawing/2014/main" val="20000"/>
                    </a:ext>
                  </a:extLst>
                </a:gridCol>
                <a:gridCol w="2243275">
                  <a:extLst>
                    <a:ext uri="{9D8B030D-6E8A-4147-A177-3AD203B41FA5}">
                      <a16:colId xmlns:a16="http://schemas.microsoft.com/office/drawing/2014/main" val="20001"/>
                    </a:ext>
                  </a:extLst>
                </a:gridCol>
                <a:gridCol w="2243275">
                  <a:extLst>
                    <a:ext uri="{9D8B030D-6E8A-4147-A177-3AD203B41FA5}">
                      <a16:colId xmlns:a16="http://schemas.microsoft.com/office/drawing/2014/main" val="20002"/>
                    </a:ext>
                  </a:extLst>
                </a:gridCol>
                <a:gridCol w="2184775">
                  <a:extLst>
                    <a:ext uri="{9D8B030D-6E8A-4147-A177-3AD203B41FA5}">
                      <a16:colId xmlns:a16="http://schemas.microsoft.com/office/drawing/2014/main" val="20003"/>
                    </a:ext>
                  </a:extLst>
                </a:gridCol>
              </a:tblGrid>
              <a:tr h="444225">
                <a:tc>
                  <a:txBody>
                    <a:bodyPr/>
                    <a:lstStyle/>
                    <a:p>
                      <a:pPr marL="0" marR="0" lvl="0" indent="0" algn="ctr" rtl="0">
                        <a:lnSpc>
                          <a:spcPct val="100000"/>
                        </a:lnSpc>
                        <a:spcBef>
                          <a:spcPts val="0"/>
                        </a:spcBef>
                        <a:spcAft>
                          <a:spcPts val="0"/>
                        </a:spcAft>
                        <a:buClr>
                          <a:srgbClr val="000000"/>
                        </a:buClr>
                        <a:buSzPts val="1400"/>
                        <a:buFont typeface="Arial"/>
                        <a:buNone/>
                      </a:pPr>
                      <a:r>
                        <a:rPr lang="es" sz="1400" b="1" u="none" strike="noStrike" cap="none"/>
                        <a:t>Empresa innovadora</a:t>
                      </a:r>
                      <a:endParaRPr sz="1400" b="1" u="none" strike="noStrike" cap="none"/>
                    </a:p>
                  </a:txBody>
                  <a:tcPr marL="91425" marR="91425" marT="91425" marB="91425">
                    <a:solidFill>
                      <a:srgbClr val="FFCC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b="1" u="none" strike="noStrike" cap="none"/>
                        <a:t>Modelo de negocio</a:t>
                      </a:r>
                      <a:endParaRPr sz="1400" b="1" u="none" strike="noStrike" cap="none"/>
                    </a:p>
                  </a:txBody>
                  <a:tcPr marL="91425" marR="91425" marT="91425" marB="91425">
                    <a:solidFill>
                      <a:srgbClr val="FFD72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b="1" u="none" strike="noStrike" cap="none"/>
                        <a:t>Estrategia digital</a:t>
                      </a:r>
                      <a:endParaRPr sz="1400" b="1" u="none" strike="noStrike" cap="none"/>
                    </a:p>
                  </a:txBody>
                  <a:tcPr marL="91425" marR="91425" marT="91425" marB="91425">
                    <a:solidFill>
                      <a:srgbClr val="FFE36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400" b="1" u="none" strike="noStrike" cap="none"/>
                        <a:t>Productos/Servicios</a:t>
                      </a:r>
                      <a:endParaRPr sz="1400" b="1" u="none" strike="noStrike" cap="none"/>
                    </a:p>
                  </a:txBody>
                  <a:tcPr marL="91425" marR="91425" marT="91425" marB="91425">
                    <a:solidFill>
                      <a:srgbClr val="FFF4C5"/>
                    </a:solidFill>
                  </a:tcPr>
                </a:tc>
                <a:extLst>
                  <a:ext uri="{0D108BD9-81ED-4DB2-BD59-A6C34878D82A}">
                    <a16:rowId xmlns:a16="http://schemas.microsoft.com/office/drawing/2014/main" val="10000"/>
                  </a:ext>
                </a:extLst>
              </a:tr>
              <a:tr h="958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r h="958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2"/>
                  </a:ext>
                </a:extLst>
              </a:tr>
              <a:tr h="958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3"/>
                  </a:ext>
                </a:extLst>
              </a:tr>
              <a:tr h="10586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4886"/>
        </a:solidFill>
        <a:effectLst/>
      </p:bgPr>
    </p:bg>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158699" y="0"/>
            <a:ext cx="4993745" cy="500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s"/>
              <a:t>Definición inicial de Áreas de Actuación</a:t>
            </a:r>
            <a:endParaRPr/>
          </a:p>
        </p:txBody>
      </p:sp>
      <p:sp>
        <p:nvSpPr>
          <p:cNvPr id="153" name="Google Shape;153;p6"/>
          <p:cNvSpPr txBox="1"/>
          <p:nvPr/>
        </p:nvSpPr>
        <p:spPr>
          <a:xfrm>
            <a:off x="389758" y="712374"/>
            <a:ext cx="3689261" cy="44678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000000"/>
                </a:solidFill>
                <a:latin typeface="Arial"/>
                <a:ea typeface="Arial"/>
                <a:cs typeface="Arial"/>
                <a:sym typeface="Arial"/>
              </a:rPr>
              <a:t>Tras el análisis de situación ¿Cuál serían las </a:t>
            </a:r>
            <a:endParaRPr/>
          </a:p>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000000"/>
                </a:solidFill>
                <a:latin typeface="Arial"/>
                <a:ea typeface="Arial"/>
                <a:cs typeface="Arial"/>
                <a:sym typeface="Arial"/>
              </a:rPr>
              <a:t>principales áreas de actuación en tu empresa?</a:t>
            </a:r>
            <a:endParaRPr/>
          </a:p>
          <a:p>
            <a:pPr marL="457200" marR="0" lvl="0" indent="-317500" algn="l" rtl="0">
              <a:lnSpc>
                <a:spcPct val="100000"/>
              </a:lnSpc>
              <a:spcBef>
                <a:spcPts val="1600"/>
              </a:spcBef>
              <a:spcAft>
                <a:spcPts val="0"/>
              </a:spcAft>
              <a:buClr>
                <a:srgbClr val="000000"/>
              </a:buClr>
              <a:buSzPts val="1400"/>
              <a:buFont typeface="Arial"/>
              <a:buChar char="●"/>
            </a:pPr>
            <a:r>
              <a:rPr lang="es" sz="1100" b="0" i="0" u="none" strike="noStrike" cap="none">
                <a:solidFill>
                  <a:srgbClr val="000000"/>
                </a:solidFill>
                <a:latin typeface="Arial"/>
                <a:ea typeface="Arial"/>
                <a:cs typeface="Arial"/>
                <a:sym typeface="Arial"/>
              </a:rPr>
              <a:t>¿Transformar la experiencia de cliente?</a:t>
            </a:r>
            <a:endParaRPr/>
          </a:p>
          <a:p>
            <a:pPr marL="914400" marR="0" lvl="1" indent="-317500" algn="l" rtl="0">
              <a:lnSpc>
                <a:spcPct val="100000"/>
              </a:lnSpc>
              <a:spcBef>
                <a:spcPts val="0"/>
              </a:spcBef>
              <a:spcAft>
                <a:spcPts val="0"/>
              </a:spcAft>
              <a:buClr>
                <a:srgbClr val="000000"/>
              </a:buClr>
              <a:buSzPts val="1400"/>
              <a:buFont typeface="Arial"/>
              <a:buChar char="○"/>
            </a:pPr>
            <a:r>
              <a:rPr lang="es" sz="1000" b="0" i="0" u="none" strike="noStrike" cap="none">
                <a:solidFill>
                  <a:srgbClr val="000000"/>
                </a:solidFill>
                <a:latin typeface="Arial"/>
                <a:ea typeface="Arial"/>
                <a:cs typeface="Arial"/>
                <a:sym typeface="Arial"/>
              </a:rPr>
              <a:t>Clientes &amp; Experiencia digital</a:t>
            </a:r>
            <a:endParaRPr/>
          </a:p>
          <a:p>
            <a:pPr marL="914400" marR="0" lvl="1" indent="-317500" algn="l" rtl="0">
              <a:lnSpc>
                <a:spcPct val="100000"/>
              </a:lnSpc>
              <a:spcBef>
                <a:spcPts val="0"/>
              </a:spcBef>
              <a:spcAft>
                <a:spcPts val="0"/>
              </a:spcAft>
              <a:buClr>
                <a:srgbClr val="000000"/>
              </a:buClr>
              <a:buSzPts val="1400"/>
              <a:buFont typeface="Arial"/>
              <a:buChar char="○"/>
            </a:pPr>
            <a:r>
              <a:rPr lang="es" sz="1000" b="0" i="0" u="none" strike="noStrike" cap="none">
                <a:solidFill>
                  <a:srgbClr val="000000"/>
                </a:solidFill>
                <a:latin typeface="Arial"/>
                <a:ea typeface="Arial"/>
                <a:cs typeface="Arial"/>
                <a:sym typeface="Arial"/>
              </a:rPr>
              <a:t>Empleados</a:t>
            </a:r>
            <a:endParaRPr/>
          </a:p>
          <a:p>
            <a:pPr marL="914400" marR="0" lvl="1" indent="-317500" algn="l" rtl="0">
              <a:lnSpc>
                <a:spcPct val="100000"/>
              </a:lnSpc>
              <a:spcBef>
                <a:spcPts val="0"/>
              </a:spcBef>
              <a:spcAft>
                <a:spcPts val="0"/>
              </a:spcAft>
              <a:buClr>
                <a:srgbClr val="000000"/>
              </a:buClr>
              <a:buSzPts val="1400"/>
              <a:buFont typeface="Arial"/>
              <a:buChar char="○"/>
            </a:pPr>
            <a:r>
              <a:rPr lang="es" sz="1000" b="0" i="0" u="none" strike="noStrike" cap="none">
                <a:solidFill>
                  <a:srgbClr val="000000"/>
                </a:solidFill>
                <a:latin typeface="Arial"/>
                <a:ea typeface="Arial"/>
                <a:cs typeface="Arial"/>
                <a:sym typeface="Arial"/>
              </a:rPr>
              <a:t>Proveedores, colaboradores y partners</a:t>
            </a:r>
            <a:endParaRPr sz="10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 sz="1100" b="0" i="0" u="none" strike="noStrike" cap="none">
                <a:solidFill>
                  <a:srgbClr val="000000"/>
                </a:solidFill>
                <a:latin typeface="Arial"/>
                <a:ea typeface="Arial"/>
                <a:cs typeface="Arial"/>
                <a:sym typeface="Arial"/>
              </a:rPr>
              <a:t>¿Transformar procesos operativos?</a:t>
            </a:r>
            <a:endParaRPr/>
          </a:p>
          <a:p>
            <a:pPr marL="914400" marR="0" lvl="1" indent="-317500" algn="l" rtl="0">
              <a:lnSpc>
                <a:spcPct val="100000"/>
              </a:lnSpc>
              <a:spcBef>
                <a:spcPts val="0"/>
              </a:spcBef>
              <a:spcAft>
                <a:spcPts val="0"/>
              </a:spcAft>
              <a:buClr>
                <a:srgbClr val="000000"/>
              </a:buClr>
              <a:buSzPts val="1400"/>
              <a:buFont typeface="Arial"/>
              <a:buChar char="○"/>
            </a:pPr>
            <a:r>
              <a:rPr lang="es" sz="1000" b="0" i="0" u="none" strike="noStrike" cap="none">
                <a:solidFill>
                  <a:srgbClr val="000000"/>
                </a:solidFill>
                <a:latin typeface="Arial"/>
                <a:ea typeface="Arial"/>
                <a:cs typeface="Arial"/>
                <a:sym typeface="Arial"/>
              </a:rPr>
              <a:t>Digitalización de procesos</a:t>
            </a:r>
            <a:endParaRPr/>
          </a:p>
          <a:p>
            <a:pPr marL="914400" marR="0" lvl="1" indent="-317500" algn="l" rtl="0">
              <a:lnSpc>
                <a:spcPct val="100000"/>
              </a:lnSpc>
              <a:spcBef>
                <a:spcPts val="0"/>
              </a:spcBef>
              <a:spcAft>
                <a:spcPts val="0"/>
              </a:spcAft>
              <a:buClr>
                <a:srgbClr val="000000"/>
              </a:buClr>
              <a:buSzPts val="1400"/>
              <a:buFont typeface="Arial"/>
              <a:buChar char="○"/>
            </a:pPr>
            <a:r>
              <a:rPr lang="es" sz="1000" b="0" i="0" u="none" strike="noStrike" cap="none">
                <a:solidFill>
                  <a:srgbClr val="000000"/>
                </a:solidFill>
                <a:latin typeface="Arial"/>
                <a:ea typeface="Arial"/>
                <a:cs typeface="Arial"/>
                <a:sym typeface="Arial"/>
              </a:rPr>
              <a:t>Automatización de procesos</a:t>
            </a:r>
            <a:endParaRPr/>
          </a:p>
          <a:p>
            <a:pPr marL="914400" marR="0" lvl="1" indent="-317500" algn="l" rtl="0">
              <a:lnSpc>
                <a:spcPct val="100000"/>
              </a:lnSpc>
              <a:spcBef>
                <a:spcPts val="0"/>
              </a:spcBef>
              <a:spcAft>
                <a:spcPts val="0"/>
              </a:spcAft>
              <a:buClr>
                <a:srgbClr val="000000"/>
              </a:buClr>
              <a:buSzPts val="1400"/>
              <a:buFont typeface="Arial"/>
              <a:buChar char="○"/>
            </a:pPr>
            <a:r>
              <a:rPr lang="es" sz="1000" b="0" i="0" u="none" strike="noStrike" cap="none">
                <a:solidFill>
                  <a:srgbClr val="000000"/>
                </a:solidFill>
                <a:latin typeface="Arial"/>
                <a:ea typeface="Arial"/>
                <a:cs typeface="Arial"/>
                <a:sym typeface="Arial"/>
              </a:rPr>
              <a:t>Integración de procesos</a:t>
            </a:r>
            <a:endParaRPr/>
          </a:p>
          <a:p>
            <a:pPr marL="457200" marR="0" lvl="0" indent="-317500" algn="l" rtl="0">
              <a:lnSpc>
                <a:spcPct val="100000"/>
              </a:lnSpc>
              <a:spcBef>
                <a:spcPts val="0"/>
              </a:spcBef>
              <a:spcAft>
                <a:spcPts val="0"/>
              </a:spcAft>
              <a:buClr>
                <a:srgbClr val="000000"/>
              </a:buClr>
              <a:buSzPts val="1400"/>
              <a:buFont typeface="Arial"/>
              <a:buChar char="●"/>
            </a:pPr>
            <a:r>
              <a:rPr lang="es" sz="1100" b="0" i="0" u="none" strike="noStrike" cap="none">
                <a:solidFill>
                  <a:srgbClr val="000000"/>
                </a:solidFill>
                <a:latin typeface="Arial"/>
                <a:ea typeface="Arial"/>
                <a:cs typeface="Arial"/>
                <a:sym typeface="Arial"/>
              </a:rPr>
              <a:t>¿Transformar infraestructuras físicas?</a:t>
            </a:r>
            <a:endParaRPr/>
          </a:p>
          <a:p>
            <a:pPr marL="914400" marR="0" lvl="1" indent="-317500" algn="l" rtl="0">
              <a:lnSpc>
                <a:spcPct val="100000"/>
              </a:lnSpc>
              <a:spcBef>
                <a:spcPts val="0"/>
              </a:spcBef>
              <a:spcAft>
                <a:spcPts val="0"/>
              </a:spcAft>
              <a:buClr>
                <a:srgbClr val="000000"/>
              </a:buClr>
              <a:buSzPts val="1400"/>
              <a:buFont typeface="Arial"/>
              <a:buChar char="○"/>
            </a:pPr>
            <a:r>
              <a:rPr lang="es" sz="1000" b="0" i="0" u="none" strike="noStrike" cap="none">
                <a:solidFill>
                  <a:srgbClr val="000000"/>
                </a:solidFill>
                <a:latin typeface="Arial"/>
                <a:ea typeface="Arial"/>
                <a:cs typeface="Arial"/>
                <a:sym typeface="Arial"/>
              </a:rPr>
              <a:t>Infraestructuras Digitales</a:t>
            </a:r>
            <a:endParaRPr/>
          </a:p>
          <a:p>
            <a:pPr marL="914400" marR="0" lvl="1" indent="-317500" algn="l" rtl="0">
              <a:lnSpc>
                <a:spcPct val="100000"/>
              </a:lnSpc>
              <a:spcBef>
                <a:spcPts val="0"/>
              </a:spcBef>
              <a:spcAft>
                <a:spcPts val="0"/>
              </a:spcAft>
              <a:buClr>
                <a:srgbClr val="000000"/>
              </a:buClr>
              <a:buSzPts val="1400"/>
              <a:buFont typeface="Arial"/>
              <a:buChar char="○"/>
            </a:pPr>
            <a:r>
              <a:rPr lang="es" sz="1000" b="0" i="0" u="none" strike="noStrike" cap="none">
                <a:solidFill>
                  <a:srgbClr val="000000"/>
                </a:solidFill>
                <a:latin typeface="Arial"/>
                <a:ea typeface="Arial"/>
                <a:cs typeface="Arial"/>
                <a:sym typeface="Arial"/>
              </a:rPr>
              <a:t>Soluciones de negocio y control</a:t>
            </a:r>
            <a:endParaRPr/>
          </a:p>
          <a:p>
            <a:pPr marL="914400" marR="0" lvl="1" indent="-317500" algn="l" rtl="0">
              <a:lnSpc>
                <a:spcPct val="100000"/>
              </a:lnSpc>
              <a:spcBef>
                <a:spcPts val="0"/>
              </a:spcBef>
              <a:spcAft>
                <a:spcPts val="0"/>
              </a:spcAft>
              <a:buClr>
                <a:srgbClr val="000000"/>
              </a:buClr>
              <a:buSzPts val="1400"/>
              <a:buFont typeface="Arial"/>
              <a:buChar char="○"/>
            </a:pPr>
            <a:r>
              <a:rPr lang="es" sz="1000" b="0" i="0" u="none" strike="noStrike" cap="none">
                <a:solidFill>
                  <a:srgbClr val="000000"/>
                </a:solidFill>
                <a:latin typeface="Arial"/>
                <a:ea typeface="Arial"/>
                <a:cs typeface="Arial"/>
                <a:sym typeface="Arial"/>
              </a:rPr>
              <a:t>Plataformas colaborativas</a:t>
            </a:r>
            <a:endParaRPr/>
          </a:p>
          <a:p>
            <a:pPr marL="457200" marR="0" lvl="0" indent="-317500" algn="l" rtl="0">
              <a:lnSpc>
                <a:spcPct val="100000"/>
              </a:lnSpc>
              <a:spcBef>
                <a:spcPts val="0"/>
              </a:spcBef>
              <a:spcAft>
                <a:spcPts val="0"/>
              </a:spcAft>
              <a:buClr>
                <a:srgbClr val="000000"/>
              </a:buClr>
              <a:buSzPts val="1400"/>
              <a:buFont typeface="Arial"/>
              <a:buChar char="●"/>
            </a:pPr>
            <a:r>
              <a:rPr lang="es" sz="1100" b="0" i="0" u="none" strike="noStrike" cap="none">
                <a:solidFill>
                  <a:srgbClr val="000000"/>
                </a:solidFill>
                <a:latin typeface="Arial"/>
                <a:ea typeface="Arial"/>
                <a:cs typeface="Arial"/>
                <a:sym typeface="Arial"/>
              </a:rPr>
              <a:t>¿Transformar productos y servicios?</a:t>
            </a:r>
            <a:endParaRPr/>
          </a:p>
          <a:p>
            <a:pPr marL="914400" marR="0" lvl="1" indent="-317500" algn="l" rtl="0">
              <a:lnSpc>
                <a:spcPct val="100000"/>
              </a:lnSpc>
              <a:spcBef>
                <a:spcPts val="0"/>
              </a:spcBef>
              <a:spcAft>
                <a:spcPts val="0"/>
              </a:spcAft>
              <a:buClr>
                <a:srgbClr val="000000"/>
              </a:buClr>
              <a:buSzPts val="1400"/>
              <a:buFont typeface="Arial"/>
              <a:buChar char="○"/>
            </a:pPr>
            <a:r>
              <a:rPr lang="es" sz="1000" b="0" i="0" u="none" strike="noStrike" cap="none">
                <a:solidFill>
                  <a:srgbClr val="000000"/>
                </a:solidFill>
                <a:latin typeface="Arial"/>
                <a:ea typeface="Arial"/>
                <a:cs typeface="Arial"/>
                <a:sym typeface="Arial"/>
              </a:rPr>
              <a:t>Componentes y funcionalidades digitales</a:t>
            </a:r>
            <a:endParaRPr/>
          </a:p>
          <a:p>
            <a:pPr marL="914400" marR="0" lvl="1" indent="-317500" algn="l" rtl="0">
              <a:lnSpc>
                <a:spcPct val="100000"/>
              </a:lnSpc>
              <a:spcBef>
                <a:spcPts val="0"/>
              </a:spcBef>
              <a:spcAft>
                <a:spcPts val="0"/>
              </a:spcAft>
              <a:buClr>
                <a:srgbClr val="000000"/>
              </a:buClr>
              <a:buSzPts val="1400"/>
              <a:buFont typeface="Arial"/>
              <a:buChar char="○"/>
            </a:pPr>
            <a:r>
              <a:rPr lang="es" sz="1000" b="0" i="0" u="none" strike="noStrike" cap="none">
                <a:solidFill>
                  <a:srgbClr val="000000"/>
                </a:solidFill>
                <a:latin typeface="Arial"/>
                <a:ea typeface="Arial"/>
                <a:cs typeface="Arial"/>
                <a:sym typeface="Arial"/>
              </a:rPr>
              <a:t>Productos y servicios interconectados</a:t>
            </a:r>
            <a:endParaRPr/>
          </a:p>
          <a:p>
            <a:pPr marL="914400" marR="0" lvl="1" indent="-317500" algn="l" rtl="0">
              <a:lnSpc>
                <a:spcPct val="100000"/>
              </a:lnSpc>
              <a:spcBef>
                <a:spcPts val="0"/>
              </a:spcBef>
              <a:spcAft>
                <a:spcPts val="0"/>
              </a:spcAft>
              <a:buClr>
                <a:srgbClr val="000000"/>
              </a:buClr>
              <a:buSzPts val="1400"/>
              <a:buFont typeface="Arial"/>
              <a:buChar char="○"/>
            </a:pPr>
            <a:r>
              <a:rPr lang="es" sz="1000" b="0" i="0" u="none" strike="noStrike" cap="none">
                <a:solidFill>
                  <a:srgbClr val="000000"/>
                </a:solidFill>
                <a:latin typeface="Arial"/>
                <a:ea typeface="Arial"/>
                <a:cs typeface="Arial"/>
                <a:sym typeface="Arial"/>
              </a:rPr>
              <a:t>Recopilación, análisis y uso de datos</a:t>
            </a:r>
            <a:endParaRPr/>
          </a:p>
          <a:p>
            <a:pPr marL="457200" marR="0" lvl="0" indent="-317500" algn="l" rtl="0">
              <a:lnSpc>
                <a:spcPct val="100000"/>
              </a:lnSpc>
              <a:spcBef>
                <a:spcPts val="0"/>
              </a:spcBef>
              <a:spcAft>
                <a:spcPts val="0"/>
              </a:spcAft>
              <a:buClr>
                <a:srgbClr val="000000"/>
              </a:buClr>
              <a:buSzPts val="1400"/>
              <a:buFont typeface="Arial"/>
              <a:buChar char="●"/>
            </a:pPr>
            <a:r>
              <a:rPr lang="es" sz="1100" b="0" i="0" u="none" strike="noStrike" cap="none">
                <a:solidFill>
                  <a:srgbClr val="000000"/>
                </a:solidFill>
                <a:latin typeface="Arial"/>
                <a:ea typeface="Arial"/>
                <a:cs typeface="Arial"/>
                <a:sym typeface="Arial"/>
              </a:rPr>
              <a:t>¿Transformar organización y personas?</a:t>
            </a:r>
            <a:endParaRPr/>
          </a:p>
          <a:p>
            <a:pPr marL="914400" marR="0" lvl="1" indent="-317500" algn="l" rtl="0">
              <a:lnSpc>
                <a:spcPct val="100000"/>
              </a:lnSpc>
              <a:spcBef>
                <a:spcPts val="0"/>
              </a:spcBef>
              <a:spcAft>
                <a:spcPts val="0"/>
              </a:spcAft>
              <a:buClr>
                <a:srgbClr val="000000"/>
              </a:buClr>
              <a:buSzPts val="1400"/>
              <a:buFont typeface="Arial"/>
              <a:buChar char="○"/>
            </a:pPr>
            <a:r>
              <a:rPr lang="es" sz="1000" b="0" i="0" u="none" strike="noStrike" cap="none">
                <a:solidFill>
                  <a:srgbClr val="000000"/>
                </a:solidFill>
                <a:latin typeface="Arial"/>
                <a:ea typeface="Arial"/>
                <a:cs typeface="Arial"/>
                <a:sym typeface="Arial"/>
              </a:rPr>
              <a:t>Modelo de relación y colaboración</a:t>
            </a:r>
            <a:endParaRPr/>
          </a:p>
          <a:p>
            <a:pPr marL="914400" marR="0" lvl="1" indent="-317500" algn="l" rtl="0">
              <a:lnSpc>
                <a:spcPct val="100000"/>
              </a:lnSpc>
              <a:spcBef>
                <a:spcPts val="0"/>
              </a:spcBef>
              <a:spcAft>
                <a:spcPts val="0"/>
              </a:spcAft>
              <a:buClr>
                <a:srgbClr val="000000"/>
              </a:buClr>
              <a:buSzPts val="1400"/>
              <a:buFont typeface="Arial"/>
              <a:buChar char="○"/>
            </a:pPr>
            <a:r>
              <a:rPr lang="es" sz="1000" b="0" i="0" u="none" strike="noStrike" cap="none">
                <a:solidFill>
                  <a:srgbClr val="000000"/>
                </a:solidFill>
                <a:latin typeface="Arial"/>
                <a:ea typeface="Arial"/>
                <a:cs typeface="Arial"/>
                <a:sym typeface="Arial"/>
              </a:rPr>
              <a:t>Habilidades y Cualificaciones</a:t>
            </a:r>
            <a:endParaRPr/>
          </a:p>
          <a:p>
            <a:pPr marL="914400" marR="0" lvl="1" indent="-317500" algn="l" rtl="0">
              <a:lnSpc>
                <a:spcPct val="100000"/>
              </a:lnSpc>
              <a:spcBef>
                <a:spcPts val="0"/>
              </a:spcBef>
              <a:spcAft>
                <a:spcPts val="0"/>
              </a:spcAft>
              <a:buClr>
                <a:srgbClr val="000000"/>
              </a:buClr>
              <a:buSzPts val="1400"/>
              <a:buFont typeface="Arial"/>
              <a:buChar char="○"/>
            </a:pPr>
            <a:r>
              <a:rPr lang="es" sz="1000" b="0" i="0" u="none" strike="noStrike" cap="none">
                <a:solidFill>
                  <a:srgbClr val="000000"/>
                </a:solidFill>
                <a:latin typeface="Arial"/>
                <a:ea typeface="Arial"/>
                <a:cs typeface="Arial"/>
                <a:sym typeface="Arial"/>
              </a:rPr>
              <a:t>Formación digital</a:t>
            </a:r>
            <a:endParaRPr/>
          </a:p>
          <a:p>
            <a:pPr marL="457200" marR="0" lvl="0" indent="-317500" algn="l" rtl="0">
              <a:lnSpc>
                <a:spcPct val="100000"/>
              </a:lnSpc>
              <a:spcBef>
                <a:spcPts val="0"/>
              </a:spcBef>
              <a:spcAft>
                <a:spcPts val="0"/>
              </a:spcAft>
              <a:buClr>
                <a:srgbClr val="000000"/>
              </a:buClr>
              <a:buSzPts val="1400"/>
              <a:buFont typeface="Arial"/>
              <a:buChar char="●"/>
            </a:pPr>
            <a:r>
              <a:rPr lang="es" sz="1100" b="0" i="0" u="none" strike="noStrike" cap="none">
                <a:solidFill>
                  <a:srgbClr val="000000"/>
                </a:solidFill>
                <a:latin typeface="Arial"/>
                <a:ea typeface="Arial"/>
                <a:cs typeface="Arial"/>
                <a:sym typeface="Arial"/>
              </a:rPr>
              <a:t>¿Transformar nuestro modelo de negocio?</a:t>
            </a:r>
            <a:endParaRPr/>
          </a:p>
          <a:p>
            <a:pPr marL="914400" marR="0" lvl="1" indent="-317500" algn="l" rtl="0">
              <a:lnSpc>
                <a:spcPct val="100000"/>
              </a:lnSpc>
              <a:spcBef>
                <a:spcPts val="0"/>
              </a:spcBef>
              <a:spcAft>
                <a:spcPts val="0"/>
              </a:spcAft>
              <a:buClr>
                <a:srgbClr val="000000"/>
              </a:buClr>
              <a:buSzPts val="1400"/>
              <a:buFont typeface="Arial"/>
              <a:buChar char="○"/>
            </a:pPr>
            <a:r>
              <a:rPr lang="es" sz="1000" b="0" i="0" u="none" strike="noStrike" cap="none">
                <a:solidFill>
                  <a:srgbClr val="000000"/>
                </a:solidFill>
                <a:latin typeface="Arial"/>
                <a:ea typeface="Arial"/>
                <a:cs typeface="Arial"/>
                <a:sym typeface="Arial"/>
              </a:rPr>
              <a:t>Nuevos modelos de negocio digitales</a:t>
            </a:r>
            <a:endParaRPr/>
          </a:p>
          <a:p>
            <a:pPr marL="457200" marR="0" lvl="0" indent="-317500" algn="l" rtl="0">
              <a:lnSpc>
                <a:spcPct val="100000"/>
              </a:lnSpc>
              <a:spcBef>
                <a:spcPts val="0"/>
              </a:spcBef>
              <a:spcAft>
                <a:spcPts val="0"/>
              </a:spcAft>
              <a:buClr>
                <a:srgbClr val="000000"/>
              </a:buClr>
              <a:buSzPts val="1400"/>
              <a:buFont typeface="Arial"/>
              <a:buChar char="●"/>
            </a:pPr>
            <a:r>
              <a:rPr lang="es" sz="1100" b="0" i="0" u="none" strike="noStrike" cap="none">
                <a:solidFill>
                  <a:srgbClr val="000000"/>
                </a:solidFill>
                <a:latin typeface="Arial"/>
                <a:ea typeface="Arial"/>
                <a:cs typeface="Arial"/>
                <a:sym typeface="Arial"/>
              </a:rPr>
              <a:t>……</a:t>
            </a:r>
            <a:endParaRPr sz="1000" b="0" i="0" u="none" strike="noStrike" cap="none">
              <a:solidFill>
                <a:srgbClr val="000000"/>
              </a:solidFill>
              <a:latin typeface="Arial"/>
              <a:ea typeface="Arial"/>
              <a:cs typeface="Arial"/>
              <a:sym typeface="Arial"/>
            </a:endParaRPr>
          </a:p>
        </p:txBody>
      </p:sp>
      <p:sp>
        <p:nvSpPr>
          <p:cNvPr id="154" name="Google Shape;154;p6"/>
          <p:cNvSpPr txBox="1"/>
          <p:nvPr/>
        </p:nvSpPr>
        <p:spPr>
          <a:xfrm>
            <a:off x="4166483" y="738638"/>
            <a:ext cx="4770783" cy="4401205"/>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 sz="1200" b="1" i="0" u="none" strike="noStrike" cap="none">
                <a:solidFill>
                  <a:srgbClr val="000000"/>
                </a:solidFill>
                <a:latin typeface="Arial"/>
                <a:ea typeface="Arial"/>
                <a:cs typeface="Arial"/>
                <a:sym typeface="Arial"/>
              </a:rPr>
              <a:t>Principales áreas de actuación</a:t>
            </a:r>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s" sz="800" b="0" i="0" u="none" strike="noStrike" cap="none">
                <a:solidFill>
                  <a:srgbClr val="000000"/>
                </a:solidFill>
                <a:latin typeface="Roboto"/>
                <a:ea typeface="Roboto"/>
                <a:cs typeface="Roboto"/>
                <a:sym typeface="Roboto"/>
              </a:rPr>
              <a:t>&lt;rellena este cuadro&gt; </a:t>
            </a:r>
            <a:endParaRPr sz="800" b="1" i="0" u="none" strike="noStrike" cap="none">
              <a:solidFill>
                <a:srgbClr val="000000"/>
              </a:solidFill>
              <a:latin typeface="Roboto"/>
              <a:ea typeface="Roboto"/>
              <a:cs typeface="Roboto"/>
              <a:sym typeface="Roboto"/>
            </a:endParaRPr>
          </a:p>
          <a:p>
            <a:pPr marL="171450" marR="0" lvl="0" indent="-9525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D3A6D"/>
        </a:solidFill>
        <a:effectLst/>
      </p:bgPr>
    </p:bg>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l="9723" r="39867"/>
          <a:stretch/>
        </p:blipFill>
        <p:spPr>
          <a:xfrm>
            <a:off x="-5898" y="0"/>
            <a:ext cx="4148525" cy="5143500"/>
          </a:xfrm>
          <a:prstGeom prst="rect">
            <a:avLst/>
          </a:prstGeom>
          <a:noFill/>
          <a:ln>
            <a:noFill/>
          </a:ln>
        </p:spPr>
      </p:pic>
      <p:sp>
        <p:nvSpPr>
          <p:cNvPr id="160" name="Google Shape;160;p7"/>
          <p:cNvSpPr txBox="1">
            <a:spLocks noGrp="1"/>
          </p:cNvSpPr>
          <p:nvPr>
            <p:ph type="title"/>
          </p:nvPr>
        </p:nvSpPr>
        <p:spPr>
          <a:xfrm>
            <a:off x="-557795" y="1615915"/>
            <a:ext cx="4771982" cy="1482300"/>
          </a:xfrm>
          <a:prstGeom prst="rect">
            <a:avLst/>
          </a:prstGeom>
          <a:noFill/>
          <a:ln>
            <a:noFill/>
          </a:ln>
        </p:spPr>
        <p:txBody>
          <a:bodyPr spcFirstLastPara="1" wrap="square" lIns="91425" tIns="91425" rIns="91425" bIns="91425" anchor="ctr" anchorCtr="0">
            <a:noAutofit/>
          </a:bodyPr>
          <a:lstStyle/>
          <a:p>
            <a:pPr marL="457200" lvl="0" indent="0" algn="ctr" rtl="0">
              <a:lnSpc>
                <a:spcPct val="100000"/>
              </a:lnSpc>
              <a:spcBef>
                <a:spcPts val="0"/>
              </a:spcBef>
              <a:spcAft>
                <a:spcPts val="0"/>
              </a:spcAft>
              <a:buSzPts val="4200"/>
              <a:buNone/>
            </a:pPr>
            <a:r>
              <a:rPr lang="es" sz="4100">
                <a:solidFill>
                  <a:schemeClr val="lt1"/>
                </a:solidFill>
              </a:rPr>
              <a:t>Transformando la Experiencia del Cliente</a:t>
            </a:r>
            <a:endParaRPr sz="4100">
              <a:solidFill>
                <a:schemeClr val="lt1"/>
              </a:solidFill>
            </a:endParaRPr>
          </a:p>
        </p:txBody>
      </p:sp>
      <p:sp>
        <p:nvSpPr>
          <p:cNvPr id="161" name="Google Shape;161;p7"/>
          <p:cNvSpPr txBox="1">
            <a:spLocks noGrp="1"/>
          </p:cNvSpPr>
          <p:nvPr>
            <p:ph type="body" idx="2"/>
          </p:nvPr>
        </p:nvSpPr>
        <p:spPr>
          <a:xfrm>
            <a:off x="4413900" y="1087675"/>
            <a:ext cx="4362600" cy="3331500"/>
          </a:xfrm>
          <a:prstGeom prst="rect">
            <a:avLst/>
          </a:prstGeom>
          <a:noFill/>
          <a:ln>
            <a:noFill/>
          </a:ln>
        </p:spPr>
        <p:txBody>
          <a:bodyPr spcFirstLastPara="1" wrap="square" lIns="91425" tIns="91425" rIns="91425" bIns="91425" anchor="ctr" anchorCtr="0">
            <a:noAutofit/>
          </a:bodyPr>
          <a:lstStyle/>
          <a:p>
            <a:pPr marL="457200" lvl="0" indent="-342900" algn="l" rtl="0">
              <a:lnSpc>
                <a:spcPct val="115000"/>
              </a:lnSpc>
              <a:spcBef>
                <a:spcPts val="0"/>
              </a:spcBef>
              <a:spcAft>
                <a:spcPts val="0"/>
              </a:spcAft>
              <a:buClr>
                <a:schemeClr val="lt1"/>
              </a:buClr>
              <a:buSzPts val="1800"/>
              <a:buChar char="●"/>
            </a:pPr>
            <a:r>
              <a:rPr lang="es" b="1"/>
              <a:t>Perfil</a:t>
            </a:r>
            <a:r>
              <a:rPr lang="es"/>
              <a:t> de </a:t>
            </a:r>
            <a:r>
              <a:rPr lang="es" b="1"/>
              <a:t>cliente:</a:t>
            </a:r>
            <a:r>
              <a:rPr lang="es"/>
              <a:t> descripción del perfil de tu cliente “ideal” (</a:t>
            </a:r>
            <a:r>
              <a:rPr lang="es" i="1"/>
              <a:t>buyer-persona</a:t>
            </a:r>
            <a:r>
              <a:rPr lang="es"/>
              <a:t>)</a:t>
            </a:r>
            <a:endParaRPr/>
          </a:p>
          <a:p>
            <a:pPr marL="457200" lvl="0" indent="-228600" algn="l" rtl="0">
              <a:lnSpc>
                <a:spcPct val="115000"/>
              </a:lnSpc>
              <a:spcBef>
                <a:spcPts val="0"/>
              </a:spcBef>
              <a:spcAft>
                <a:spcPts val="0"/>
              </a:spcAft>
              <a:buClr>
                <a:schemeClr val="lt1"/>
              </a:buClr>
              <a:buSzPts val="1800"/>
              <a:buNone/>
            </a:pPr>
            <a:endParaRPr/>
          </a:p>
          <a:p>
            <a:pPr marL="457200" lvl="0" indent="-342900" algn="l" rtl="0">
              <a:lnSpc>
                <a:spcPct val="115000"/>
              </a:lnSpc>
              <a:spcBef>
                <a:spcPts val="0"/>
              </a:spcBef>
              <a:spcAft>
                <a:spcPts val="0"/>
              </a:spcAft>
              <a:buClr>
                <a:schemeClr val="lt1"/>
              </a:buClr>
              <a:buSzPts val="1800"/>
              <a:buChar char="●"/>
            </a:pPr>
            <a:r>
              <a:rPr lang="es" b="1"/>
              <a:t>Lienzo de Modelo de Negocio </a:t>
            </a:r>
            <a:r>
              <a:rPr lang="es"/>
              <a:t>(</a:t>
            </a:r>
            <a:r>
              <a:rPr lang="es" i="1"/>
              <a:t>Business Model Canvas</a:t>
            </a:r>
            <a:r>
              <a:rPr lang="es"/>
              <a:t>): representación de cómo tu empresa crea, entrega y captura valor</a:t>
            </a:r>
            <a:endParaRPr/>
          </a:p>
          <a:p>
            <a:pPr marL="457200" lvl="0" indent="-228600" algn="l" rtl="0">
              <a:lnSpc>
                <a:spcPct val="115000"/>
              </a:lnSpc>
              <a:spcBef>
                <a:spcPts val="0"/>
              </a:spcBef>
              <a:spcAft>
                <a:spcPts val="0"/>
              </a:spcAft>
              <a:buClr>
                <a:schemeClr val="lt1"/>
              </a:buClr>
              <a:buSzPts val="1800"/>
              <a:buNone/>
            </a:pPr>
            <a:endParaRPr/>
          </a:p>
          <a:p>
            <a:pPr marL="457200" lvl="0" indent="-342900" algn="l" rtl="0">
              <a:lnSpc>
                <a:spcPct val="115000"/>
              </a:lnSpc>
              <a:spcBef>
                <a:spcPts val="0"/>
              </a:spcBef>
              <a:spcAft>
                <a:spcPts val="0"/>
              </a:spcAft>
              <a:buClr>
                <a:schemeClr val="lt1"/>
              </a:buClr>
              <a:buSzPts val="1800"/>
              <a:buChar char="●"/>
            </a:pPr>
            <a:r>
              <a:rPr lang="es" b="1"/>
              <a:t>Mapa de experiencia de cliente: </a:t>
            </a:r>
            <a:r>
              <a:rPr lang="es">
                <a:solidFill>
                  <a:srgbClr val="FFFFFF"/>
                </a:solidFill>
              </a:rPr>
              <a:t>representación de los aspectos determinantes en cada una de las etapas de contacto de un cliente (real o potencial) con tu empresa</a:t>
            </a:r>
            <a:endParaRPr b="1"/>
          </a:p>
          <a:p>
            <a:pPr marL="457200" lvl="0" indent="-228600" algn="l" rtl="0">
              <a:lnSpc>
                <a:spcPct val="115000"/>
              </a:lnSpc>
              <a:spcBef>
                <a:spcPts val="0"/>
              </a:spcBef>
              <a:spcAft>
                <a:spcPts val="0"/>
              </a:spcAft>
              <a:buClr>
                <a:schemeClr val="lt1"/>
              </a:buClr>
              <a:buSzPts val="1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4886"/>
        </a:solidFill>
        <a:effectLst/>
      </p:bgPr>
    </p:bg>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136825" y="91470"/>
            <a:ext cx="5389332" cy="42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s" sz="1800"/>
              <a:t>Perfil de Cliente </a:t>
            </a:r>
            <a:r>
              <a:rPr lang="es" sz="1800" i="1"/>
              <a:t>- Buyer </a:t>
            </a:r>
            <a:r>
              <a:rPr lang="es" sz="1800"/>
              <a:t>Persona (Guía)</a:t>
            </a:r>
            <a:endParaRPr sz="1800"/>
          </a:p>
        </p:txBody>
      </p:sp>
      <p:graphicFrame>
        <p:nvGraphicFramePr>
          <p:cNvPr id="167" name="Google Shape;167;p8"/>
          <p:cNvGraphicFramePr/>
          <p:nvPr/>
        </p:nvGraphicFramePr>
        <p:xfrm>
          <a:off x="69600" y="543825"/>
          <a:ext cx="3000000" cy="3000000"/>
        </p:xfrm>
        <a:graphic>
          <a:graphicData uri="http://schemas.openxmlformats.org/drawingml/2006/table">
            <a:tbl>
              <a:tblPr>
                <a:noFill/>
                <a:tableStyleId>{DC8D459B-C575-4099-8446-5F8F27E3CB90}</a:tableStyleId>
              </a:tblPr>
              <a:tblGrid>
                <a:gridCol w="3003600">
                  <a:extLst>
                    <a:ext uri="{9D8B030D-6E8A-4147-A177-3AD203B41FA5}">
                      <a16:colId xmlns:a16="http://schemas.microsoft.com/office/drawing/2014/main" val="20000"/>
                    </a:ext>
                  </a:extLst>
                </a:gridCol>
                <a:gridCol w="3003600">
                  <a:extLst>
                    <a:ext uri="{9D8B030D-6E8A-4147-A177-3AD203B41FA5}">
                      <a16:colId xmlns:a16="http://schemas.microsoft.com/office/drawing/2014/main" val="20001"/>
                    </a:ext>
                  </a:extLst>
                </a:gridCol>
                <a:gridCol w="3003600">
                  <a:extLst>
                    <a:ext uri="{9D8B030D-6E8A-4147-A177-3AD203B41FA5}">
                      <a16:colId xmlns:a16="http://schemas.microsoft.com/office/drawing/2014/main" val="20002"/>
                    </a:ext>
                  </a:extLst>
                </a:gridCol>
              </a:tblGrid>
              <a:tr h="1132775">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Perfil personal</a:t>
                      </a:r>
                      <a:endParaRPr sz="1400" b="1"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Localización. Edad. Género. Estado civil. Hijos. Educación. Nivel de ingresos. ¿Cómo describirías su personalidad? ¿Es introvertido o extrovertido? ¿Es optimista o pesimista? ¿Prefiere seguir las reglas o desafiar los límites?</a:t>
                      </a:r>
                      <a:endParaRPr sz="700" u="none" strike="noStrike" cap="none">
                        <a:latin typeface="Roboto"/>
                        <a:ea typeface="Roboto"/>
                        <a:cs typeface="Roboto"/>
                        <a:sym typeface="Robo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es" sz="1400" b="1" u="none" strike="noStrike" cap="none"/>
                        <a:t>&lt;Nombre&gt;</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Perfil profesional</a:t>
                      </a:r>
                      <a:endParaRPr sz="1400" b="1"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Empresa (sector, tamaño, personas más importantes). Posición y nivel de responsabilidad. Trayectoria laboral. Habilidades destacadas. ¿Quién es su jefe? ¿Cómo es un día normal de trabajo? ¿Qué herramientas necesita? ¿Qué problemas tiene al desempeñar su trabajo? ¿Gestiona a más personas? ¿Cuáles son sus responsabilidades? ¿En qué sector trabaja? ¿Cuál es el tamaño de su empresa? ¿Dónde busca información para aprender sobre su trabajo y lo que sucede en su sector? ¿Cómo se mide su éxito? </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955025">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Hábitos</a:t>
                      </a:r>
                      <a:endParaRPr sz="1400" b="1"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¿Cómo es un día normal fuera de su trabajo? ¿Dispone de mucho tiempo libre? ¿Lee medios y blogs? ¿Cuáles y de qué tipo son? ¿Usa redes sociales? ¿Las usa para informarse antes de comprar? ¿Quiénes son sus referentes? ¿Acude a conferencias? ¿Le gusta formarse por su cuenta? ¿Pertenece a alguna asociación?  </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vMerge="1">
                  <a:txBody>
                    <a:bodyPr/>
                    <a:lstStyle/>
                    <a:p>
                      <a:endParaRPr lang="es-E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Objetivos y retos</a:t>
                      </a:r>
                      <a:endParaRPr sz="1400" b="1"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¿Qué objetivos tiene a medio y largo plazo en el trabajo y en otros ámbitos de la vida? ¿Cómo los prioriza? ¿Cuáles son sus responsabilidades? ¿Cómo define el éxito? ¿Cuáles son sus retos principales? ¿Qué obstáculos se encuentra en el camino? ¿Cómo podemos ayudarle? ¿Qué preguntas hacen cuando buscan soluciones a sus desafíos? </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1179725">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Hobbies e Intereses</a:t>
                      </a:r>
                      <a:endParaRPr sz="1400" b="1"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¿Le gusta practicar deporte? ¿Lee? ¿Juega a videojuegos? ¿Qué le aporta todo ello?</a:t>
                      </a:r>
                      <a:endParaRPr sz="700" u="none" strike="noStrike" cap="none">
                        <a:latin typeface="Roboto"/>
                        <a:ea typeface="Roboto"/>
                        <a:cs typeface="Roboto"/>
                        <a:sym typeface="Robo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Nuestro producto o servicio</a:t>
                      </a:r>
                      <a:endParaRPr sz="1400" b="1"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¿Qué problema resuelve o qué necesidad cubre? Si ha recurrido a la competencia antes, ¿cuáles son las principales pegas que ha encontrado en su servicio o producto? ¿Qué es importante para él/ella cuando considera un producto/servicio como el nuestro? ¿Cómo prefiere comunicarse con proveedores: email, teléfono, en persona? ¿Usa internet para buscar proveedores? Si es así, ¿cómo es su proceso de búsqueda?</a:t>
                      </a:r>
                      <a:r>
                        <a:rPr lang="es" sz="700" b="1" u="none" strike="noStrike" cap="none">
                          <a:latin typeface="Roboto"/>
                          <a:ea typeface="Roboto"/>
                          <a:cs typeface="Roboto"/>
                          <a:sym typeface="Roboto"/>
                        </a:rPr>
                        <a:t> </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Frustraciones</a:t>
                      </a:r>
                      <a:endParaRPr sz="1400" b="1"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¿Qué le asusta? ¿Alguno de esos miedos tiene que ver con un problema que pueda resolver nuestro producto o servicio? ¿Qué es lo que no quiere y/o molesta?</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2"/>
                  </a:ext>
                </a:extLst>
              </a:tr>
              <a:tr h="882725">
                <a:tc>
                  <a:txBody>
                    <a:bodyPr/>
                    <a:lstStyle/>
                    <a:p>
                      <a:pPr marL="0" marR="0" lvl="0" indent="0" algn="l" rtl="0">
                        <a:lnSpc>
                          <a:spcPct val="100000"/>
                        </a:lnSpc>
                        <a:spcBef>
                          <a:spcPts val="0"/>
                        </a:spcBef>
                        <a:spcAft>
                          <a:spcPts val="0"/>
                        </a:spcAft>
                        <a:buClr>
                          <a:srgbClr val="000000"/>
                        </a:buClr>
                        <a:buSzPts val="800"/>
                        <a:buFont typeface="Arial"/>
                        <a:buNone/>
                      </a:pPr>
                      <a:r>
                        <a:rPr lang="es" sz="800" b="1" u="none" strike="noStrike" cap="none">
                          <a:latin typeface="Roboto"/>
                          <a:ea typeface="Roboto"/>
                          <a:cs typeface="Roboto"/>
                          <a:sym typeface="Roboto"/>
                        </a:rPr>
                        <a:t>¿Dónde podemos encontrarle y cómo podemos conectar con nuestro buyer persona?</a:t>
                      </a:r>
                      <a:r>
                        <a:rPr lang="es" sz="800" u="none" strike="noStrike" cap="none">
                          <a:latin typeface="Roboto"/>
                          <a:ea typeface="Roboto"/>
                          <a:cs typeface="Roboto"/>
                          <a:sym typeface="Roboto"/>
                        </a:rPr>
                        <a:t> </a:t>
                      </a:r>
                      <a:endParaRPr sz="8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s" sz="800" b="1" u="none" strike="noStrike" cap="none">
                          <a:latin typeface="Roboto"/>
                          <a:ea typeface="Roboto"/>
                          <a:cs typeface="Roboto"/>
                          <a:sym typeface="Roboto"/>
                        </a:rPr>
                        <a:t>¿Qué ventajas tenemos sobre otras empresas de nuestro sector?</a:t>
                      </a:r>
                      <a:endParaRPr sz="800" b="1" u="none" strike="noStrike" cap="none">
                        <a:latin typeface="Roboto"/>
                        <a:ea typeface="Roboto"/>
                        <a:cs typeface="Roboto"/>
                        <a:sym typeface="Robo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s" sz="800" b="1" u="none" strike="noStrike" cap="none">
                          <a:latin typeface="Roboto"/>
                          <a:ea typeface="Roboto"/>
                          <a:cs typeface="Roboto"/>
                          <a:sym typeface="Roboto"/>
                        </a:rPr>
                        <a:t>¿Cómo le podemos ayudar para que obtenga los objetivos deseados y supere sus retos? </a:t>
                      </a:r>
                      <a:endParaRPr sz="800" b="1" u="none" strike="noStrike" cap="none">
                        <a:latin typeface="Roboto"/>
                        <a:ea typeface="Roboto"/>
                        <a:cs typeface="Roboto"/>
                        <a:sym typeface="Robo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3"/>
                  </a:ext>
                </a:extLst>
              </a:tr>
            </a:tbl>
          </a:graphicData>
        </a:graphic>
      </p:graphicFrame>
      <p:pic>
        <p:nvPicPr>
          <p:cNvPr id="168" name="Google Shape;168;p8"/>
          <p:cNvPicPr preferRelativeResize="0"/>
          <p:nvPr/>
        </p:nvPicPr>
        <p:blipFill rotWithShape="1">
          <a:blip r:embed="rId3">
            <a:alphaModFix/>
          </a:blip>
          <a:srcRect/>
          <a:stretch/>
        </p:blipFill>
        <p:spPr>
          <a:xfrm>
            <a:off x="3858399" y="1053525"/>
            <a:ext cx="1427200" cy="178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3A6D"/>
        </a:solidFill>
        <a:effectLst/>
      </p:bgPr>
    </p:bg>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136825" y="59666"/>
            <a:ext cx="4745276" cy="42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s" sz="1800"/>
              <a:t>Perfil de Cliente </a:t>
            </a:r>
            <a:r>
              <a:rPr lang="es" sz="1800" i="1"/>
              <a:t>- Buyer </a:t>
            </a:r>
            <a:r>
              <a:rPr lang="es" sz="1800"/>
              <a:t>Persona</a:t>
            </a:r>
            <a:endParaRPr sz="1800"/>
          </a:p>
        </p:txBody>
      </p:sp>
      <p:graphicFrame>
        <p:nvGraphicFramePr>
          <p:cNvPr id="174" name="Google Shape;174;p9"/>
          <p:cNvGraphicFramePr/>
          <p:nvPr/>
        </p:nvGraphicFramePr>
        <p:xfrm>
          <a:off x="69600" y="543825"/>
          <a:ext cx="3000000" cy="3000000"/>
        </p:xfrm>
        <a:graphic>
          <a:graphicData uri="http://schemas.openxmlformats.org/drawingml/2006/table">
            <a:tbl>
              <a:tblPr>
                <a:noFill/>
                <a:tableStyleId>{DC8D459B-C575-4099-8446-5F8F27E3CB90}</a:tableStyleId>
              </a:tblPr>
              <a:tblGrid>
                <a:gridCol w="3003600">
                  <a:extLst>
                    <a:ext uri="{9D8B030D-6E8A-4147-A177-3AD203B41FA5}">
                      <a16:colId xmlns:a16="http://schemas.microsoft.com/office/drawing/2014/main" val="20000"/>
                    </a:ext>
                  </a:extLst>
                </a:gridCol>
                <a:gridCol w="3003600">
                  <a:extLst>
                    <a:ext uri="{9D8B030D-6E8A-4147-A177-3AD203B41FA5}">
                      <a16:colId xmlns:a16="http://schemas.microsoft.com/office/drawing/2014/main" val="20001"/>
                    </a:ext>
                  </a:extLst>
                </a:gridCol>
                <a:gridCol w="3003600">
                  <a:extLst>
                    <a:ext uri="{9D8B030D-6E8A-4147-A177-3AD203B41FA5}">
                      <a16:colId xmlns:a16="http://schemas.microsoft.com/office/drawing/2014/main" val="20002"/>
                    </a:ext>
                  </a:extLst>
                </a:gridCol>
              </a:tblGrid>
              <a:tr h="1244575">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Perfil personal</a:t>
                      </a:r>
                      <a:endParaRPr sz="1400" b="1"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 </a:t>
                      </a:r>
                      <a:endParaRPr sz="700" b="1"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es" sz="1400" b="1" u="none" strike="noStrike" cap="none"/>
                        <a:t>Juan Martínez</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Perfil profesional</a:t>
                      </a:r>
                      <a:endParaRPr sz="1400" b="1"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 </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1049275">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Hábitos</a:t>
                      </a:r>
                      <a:endParaRPr sz="1400" b="1"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a:t>
                      </a:r>
                      <a:endParaRPr sz="700" u="none" strike="noStrike" cap="none">
                        <a:latin typeface="Roboto"/>
                        <a:ea typeface="Roboto"/>
                        <a:cs typeface="Roboto"/>
                        <a:sym typeface="Robo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vMerge="1">
                  <a:txBody>
                    <a:bodyPr/>
                    <a:lstStyle/>
                    <a:p>
                      <a:endParaRPr lang="es-E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Objetivos y retos</a:t>
                      </a:r>
                      <a:endParaRPr sz="1400" b="1"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1296150">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Hobbies e Intereses</a:t>
                      </a:r>
                      <a:endParaRPr sz="1400" b="1"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a:t>
                      </a:r>
                      <a:endParaRPr sz="700" u="none" strike="noStrike" cap="none">
                        <a:latin typeface="Roboto"/>
                        <a:ea typeface="Roboto"/>
                        <a:cs typeface="Roboto"/>
                        <a:sym typeface="Robo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Nuestro producto o servicio</a:t>
                      </a:r>
                      <a:endParaRPr sz="1400" b="1"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t>Frustraciones</a:t>
                      </a:r>
                      <a:endParaRPr sz="1400" b="1"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2"/>
                  </a:ext>
                </a:extLst>
              </a:tr>
              <a:tr h="969850">
                <a:tc>
                  <a:txBody>
                    <a:bodyPr/>
                    <a:lstStyle/>
                    <a:p>
                      <a:pPr marL="0" marR="0" lvl="0" indent="0" algn="l" rtl="0">
                        <a:lnSpc>
                          <a:spcPct val="100000"/>
                        </a:lnSpc>
                        <a:spcBef>
                          <a:spcPts val="0"/>
                        </a:spcBef>
                        <a:spcAft>
                          <a:spcPts val="0"/>
                        </a:spcAft>
                        <a:buClr>
                          <a:srgbClr val="000000"/>
                        </a:buClr>
                        <a:buSzPts val="800"/>
                        <a:buFont typeface="Arial"/>
                        <a:buNone/>
                      </a:pPr>
                      <a:r>
                        <a:rPr lang="es" sz="800" b="1" u="none" strike="noStrike" cap="none">
                          <a:latin typeface="Roboto"/>
                          <a:ea typeface="Roboto"/>
                          <a:cs typeface="Roboto"/>
                          <a:sym typeface="Roboto"/>
                        </a:rPr>
                        <a:t>¿Dónde podemos encontrarle y cómo podemos conectar con nuestro buyer persona?</a:t>
                      </a:r>
                      <a:r>
                        <a:rPr lang="es" sz="800" u="none" strike="noStrike" cap="none">
                          <a:latin typeface="Roboto"/>
                          <a:ea typeface="Roboto"/>
                          <a:cs typeface="Roboto"/>
                          <a:sym typeface="Roboto"/>
                        </a:rPr>
                        <a:t> </a:t>
                      </a:r>
                      <a:endParaRPr sz="8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a:t>
                      </a:r>
                      <a:endParaRPr sz="700" u="none" strike="noStrike" cap="none">
                        <a:latin typeface="Roboto"/>
                        <a:ea typeface="Roboto"/>
                        <a:cs typeface="Roboto"/>
                        <a:sym typeface="Robo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s" sz="800" b="1" u="none" strike="noStrike" cap="none">
                          <a:latin typeface="Roboto"/>
                          <a:ea typeface="Roboto"/>
                          <a:cs typeface="Roboto"/>
                          <a:sym typeface="Roboto"/>
                        </a:rPr>
                        <a:t>¿Qué ventajas tenemos sobre otras empresas de nuestro sector?</a:t>
                      </a:r>
                      <a:endParaRPr sz="700" b="1"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endParaRPr sz="700" b="1"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a:t>
                      </a:r>
                      <a:endParaRPr sz="700" b="1" u="none" strike="noStrike" cap="none">
                        <a:latin typeface="Roboto"/>
                        <a:ea typeface="Roboto"/>
                        <a:cs typeface="Roboto"/>
                        <a:sym typeface="Robo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s" sz="800" b="1" u="none" strike="noStrike" cap="none">
                          <a:latin typeface="Roboto"/>
                          <a:ea typeface="Roboto"/>
                          <a:cs typeface="Roboto"/>
                          <a:sym typeface="Roboto"/>
                        </a:rPr>
                        <a:t>¿Cómo le podemos ayudar para que obtenga los objetivos deseados y supere sus retos?</a:t>
                      </a:r>
                      <a:r>
                        <a:rPr lang="es" sz="700" b="1" u="none" strike="noStrike" cap="none">
                          <a:latin typeface="Roboto"/>
                          <a:ea typeface="Roboto"/>
                          <a:cs typeface="Roboto"/>
                          <a:sym typeface="Roboto"/>
                        </a:rPr>
                        <a:t> </a:t>
                      </a:r>
                      <a:endParaRPr sz="700" b="1"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r>
                        <a:rPr lang="es" sz="700" u="none" strike="noStrike" cap="none">
                          <a:latin typeface="Roboto"/>
                          <a:ea typeface="Roboto"/>
                          <a:cs typeface="Roboto"/>
                          <a:sym typeface="Roboto"/>
                        </a:rPr>
                        <a:t>&lt;rellena este bloque&gt;</a:t>
                      </a:r>
                      <a:endParaRPr sz="700" b="1" u="none" strike="noStrike" cap="none">
                        <a:latin typeface="Roboto"/>
                        <a:ea typeface="Roboto"/>
                        <a:cs typeface="Roboto"/>
                        <a:sym typeface="Robo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3"/>
                  </a:ext>
                </a:extLst>
              </a:tr>
            </a:tbl>
          </a:graphicData>
        </a:graphic>
      </p:graphicFrame>
      <p:pic>
        <p:nvPicPr>
          <p:cNvPr id="175" name="Google Shape;175;p9"/>
          <p:cNvPicPr preferRelativeResize="0"/>
          <p:nvPr/>
        </p:nvPicPr>
        <p:blipFill rotWithShape="1">
          <a:blip r:embed="rId3">
            <a:alphaModFix/>
          </a:blip>
          <a:srcRect/>
          <a:stretch/>
        </p:blipFill>
        <p:spPr>
          <a:xfrm>
            <a:off x="3861399" y="908100"/>
            <a:ext cx="1427200" cy="1789000"/>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Personalizado 2">
      <a:dk1>
        <a:srgbClr val="FFCC00"/>
      </a:dk1>
      <a:lt1>
        <a:srgbClr val="FFFFFF"/>
      </a:lt1>
      <a:dk2>
        <a:srgbClr val="CE132E"/>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3080</Words>
  <Application>Microsoft Office PowerPoint</Application>
  <PresentationFormat>Presentación en pantalla (16:9)</PresentationFormat>
  <Paragraphs>447</Paragraphs>
  <Slides>25</Slides>
  <Notes>25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Calibri</vt:lpstr>
      <vt:lpstr>Roboto Black</vt:lpstr>
      <vt:lpstr>Arial</vt:lpstr>
      <vt:lpstr>Roboto</vt:lpstr>
      <vt:lpstr>Roboto Medium</vt:lpstr>
      <vt:lpstr>Material</vt:lpstr>
      <vt:lpstr>Plan de Transformación Digital </vt:lpstr>
      <vt:lpstr>Presentación de PowerPoint</vt:lpstr>
      <vt:lpstr>Diagnóstico y Reflexión Estratégica</vt:lpstr>
      <vt:lpstr>Análisis interno – TEST DE DIAGNÓSTICO DIGITAL</vt:lpstr>
      <vt:lpstr>Análisis Externo - Otras Empresas</vt:lpstr>
      <vt:lpstr>Definición inicial de Áreas de Actuación</vt:lpstr>
      <vt:lpstr>Transformando la Experiencia del Cliente</vt:lpstr>
      <vt:lpstr>Perfil de Cliente - Buyer Persona (Guía)</vt:lpstr>
      <vt:lpstr>Perfil de Cliente - Buyer Persona</vt:lpstr>
      <vt:lpstr>Perfil de Cliente - Mapa de empatía (Guía)</vt:lpstr>
      <vt:lpstr>Perfil de Cliente - Mapa de empatía</vt:lpstr>
      <vt:lpstr>Lienzo de Modelo de Negocio (Guía)</vt:lpstr>
      <vt:lpstr>Presentación de PowerPoint</vt:lpstr>
      <vt:lpstr>Mapa de experiencia del cliente</vt:lpstr>
      <vt:lpstr> Habilitando la Transformación</vt:lpstr>
      <vt:lpstr>Presentación de PowerPoint</vt:lpstr>
      <vt:lpstr>Presentación de PowerPoint</vt:lpstr>
      <vt:lpstr>Herramientas y Tecnologías a mejorar o implantar</vt:lpstr>
      <vt:lpstr> Gestionando el Cambio</vt:lpstr>
      <vt:lpstr>Junio de 20XX</vt:lpstr>
      <vt:lpstr>Plan de Acción - Matriz de priorización de iniciativas - “quick-wins”</vt:lpstr>
      <vt:lpstr>Plan de Acción – Iniciativas, tareas, responsables, plazos y presupuesto</vt:lpstr>
      <vt:lpstr>Plan de Acción- Inversión necesaria</vt:lpstr>
      <vt:lpstr>Nombre del integrante 1</vt:lpstr>
      <vt:lpstr>Formación necesaria del equipo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Transformación Digital </dc:title>
  <dc:creator>Sánchez Galindo, Miguel</dc:creator>
  <cp:lastModifiedBy>usuario2</cp:lastModifiedBy>
  <cp:revision>1</cp:revision>
  <dcterms:modified xsi:type="dcterms:W3CDTF">2024-04-02T11:10:13Z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0x010100923399CD93CD3142A5320107631533DD</vt:lpwstr>
  </property>
  <property fmtid="{D5CDD505-2E9C-101B-9397-08002B2CF9AE}" pid="3" name="MediaServiceImageTags">
    <vt:lpwstr/>
  </property>
</Properties>
</file>